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Lst>
  <p:sldSz cy="33832800" cx="51206400"/>
  <p:notesSz cx="6858000" cy="9144000"/>
  <p:embeddedFontLst>
    <p:embeddedFont>
      <p:font typeface="Roboto"/>
      <p:regular r:id="rId6"/>
      <p:bold r:id="rId7"/>
      <p:italic r:id="rId8"/>
      <p:boldItalic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font" Target="fonts/Roboto-regular.fntdata"/><Relationship Id="rId7" Type="http://schemas.openxmlformats.org/officeDocument/2006/relationships/font" Target="fonts/Roboto-bold.fntdata"/><Relationship Id="rId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Shape 12"/>
          <p:cNvSpPr txBox="1"/>
          <p:nvPr>
            <p:ph type="ctrTitle"/>
          </p:nvPr>
        </p:nvSpPr>
        <p:spPr>
          <a:xfrm>
            <a:off x="3840480" y="10510104"/>
            <a:ext cx="43525440" cy="725212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Shape 13"/>
          <p:cNvSpPr txBox="1"/>
          <p:nvPr>
            <p:ph idx="1" type="subTitle"/>
          </p:nvPr>
        </p:nvSpPr>
        <p:spPr>
          <a:xfrm>
            <a:off x="7680960" y="19171920"/>
            <a:ext cx="35844481" cy="864616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Shape 70"/>
          <p:cNvSpPr txBox="1"/>
          <p:nvPr>
            <p:ph idx="1" type="body"/>
          </p:nvPr>
        </p:nvSpPr>
        <p:spPr>
          <a:xfrm rot="5400000">
            <a:off x="14439159" y="-3984511"/>
            <a:ext cx="22328084" cy="46085761"/>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225725146" y="-16468717"/>
            <a:ext cx="28867524" cy="64514734"/>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Shape 76"/>
          <p:cNvSpPr txBox="1"/>
          <p:nvPr>
            <p:ph idx="1" type="body"/>
          </p:nvPr>
        </p:nvSpPr>
        <p:spPr>
          <a:xfrm rot="5400000">
            <a:off x="96260075" y="-80565613"/>
            <a:ext cx="28867524" cy="192708527"/>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Shape 18"/>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Shape 19"/>
          <p:cNvSpPr txBox="1"/>
          <p:nvPr>
            <p:ph idx="1" type="body"/>
          </p:nvPr>
        </p:nvSpPr>
        <p:spPr>
          <a:xfrm>
            <a:off x="2560320" y="7894327"/>
            <a:ext cx="46085761" cy="22328084"/>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Shape 24"/>
          <p:cNvSpPr txBox="1"/>
          <p:nvPr>
            <p:ph type="title"/>
          </p:nvPr>
        </p:nvSpPr>
        <p:spPr>
          <a:xfrm>
            <a:off x="4044953" y="21740714"/>
            <a:ext cx="43525440" cy="671957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Shape 25"/>
          <p:cNvSpPr txBox="1"/>
          <p:nvPr>
            <p:ph idx="1" type="body"/>
          </p:nvPr>
        </p:nvSpPr>
        <p:spPr>
          <a:xfrm>
            <a:off x="4044953" y="14339786"/>
            <a:ext cx="43525440" cy="7400923"/>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Shape 30"/>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Shape 31"/>
          <p:cNvSpPr txBox="1"/>
          <p:nvPr>
            <p:ph idx="1" type="body"/>
          </p:nvPr>
        </p:nvSpPr>
        <p:spPr>
          <a:xfrm>
            <a:off x="14339573" y="7894327"/>
            <a:ext cx="128611622" cy="22328084"/>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143804650" y="7894327"/>
            <a:ext cx="128611633" cy="22328084"/>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Shape 37"/>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Shape 38"/>
          <p:cNvSpPr txBox="1"/>
          <p:nvPr>
            <p:ph idx="1" type="body"/>
          </p:nvPr>
        </p:nvSpPr>
        <p:spPr>
          <a:xfrm>
            <a:off x="2560321" y="7573224"/>
            <a:ext cx="22625052" cy="3156159"/>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2560321" y="10729383"/>
            <a:ext cx="22625052" cy="1949302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26012144" y="7573224"/>
            <a:ext cx="22633940" cy="3156159"/>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26012144" y="10729383"/>
            <a:ext cx="22633940" cy="1949302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Shape 47"/>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2560324" y="1347047"/>
            <a:ext cx="16846553" cy="573278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Shape 56"/>
          <p:cNvSpPr txBox="1"/>
          <p:nvPr>
            <p:ph idx="1" type="body"/>
          </p:nvPr>
        </p:nvSpPr>
        <p:spPr>
          <a:xfrm>
            <a:off x="20020280" y="1347054"/>
            <a:ext cx="28625799" cy="28875358"/>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2560324" y="7079834"/>
            <a:ext cx="16846553" cy="23142577"/>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10036813" y="23682959"/>
            <a:ext cx="30723839" cy="279590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Shape 63"/>
          <p:cNvSpPr/>
          <p:nvPr>
            <p:ph idx="2" type="pic"/>
          </p:nvPr>
        </p:nvSpPr>
        <p:spPr>
          <a:xfrm>
            <a:off x="10036813" y="3023023"/>
            <a:ext cx="30723839" cy="2029968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0036813" y="26478866"/>
            <a:ext cx="30723839" cy="397065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560320" y="1354881"/>
            <a:ext cx="46085761" cy="5638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Shape 7"/>
          <p:cNvSpPr txBox="1"/>
          <p:nvPr>
            <p:ph idx="1" type="body"/>
          </p:nvPr>
        </p:nvSpPr>
        <p:spPr>
          <a:xfrm>
            <a:off x="2560320" y="7894327"/>
            <a:ext cx="46085761" cy="22328084"/>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2560320" y="31358000"/>
            <a:ext cx="11948160" cy="18012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17495520" y="31358000"/>
            <a:ext cx="16215360" cy="180128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36697919" y="31358000"/>
            <a:ext cx="11948160" cy="180128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8.png"/><Relationship Id="rId13" Type="http://schemas.openxmlformats.org/officeDocument/2006/relationships/image" Target="../media/image14.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png"/><Relationship Id="rId15" Type="http://schemas.openxmlformats.org/officeDocument/2006/relationships/image" Target="../media/image9.png"/><Relationship Id="rId14" Type="http://schemas.openxmlformats.org/officeDocument/2006/relationships/image" Target="../media/image15.png"/><Relationship Id="rId17" Type="http://schemas.openxmlformats.org/officeDocument/2006/relationships/image" Target="../media/image4.png"/><Relationship Id="rId16"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3" name="Shape 83"/>
        <p:cNvGrpSpPr/>
        <p:nvPr/>
      </p:nvGrpSpPr>
      <p:grpSpPr>
        <a:xfrm>
          <a:off x="0" y="0"/>
          <a:ext cx="0" cy="0"/>
          <a:chOff x="0" y="0"/>
          <a:chExt cx="0" cy="0"/>
        </a:xfrm>
      </p:grpSpPr>
      <p:sp>
        <p:nvSpPr>
          <p:cNvPr id="84" name="Shape 84"/>
          <p:cNvSpPr/>
          <p:nvPr/>
        </p:nvSpPr>
        <p:spPr>
          <a:xfrm>
            <a:off x="0" y="0"/>
            <a:ext cx="51206400" cy="2940900"/>
          </a:xfrm>
          <a:prstGeom prst="rect">
            <a:avLst/>
          </a:prstGeom>
          <a:solidFill>
            <a:srgbClr val="EE2000"/>
          </a:solidFill>
          <a:ln>
            <a:noFill/>
          </a:ln>
        </p:spPr>
        <p:txBody>
          <a:bodyPr anchorCtr="0" anchor="ctr" bIns="250800" lIns="501600" spcFirstLastPara="1" rIns="501600" wrap="square" tIns="250800">
            <a:noAutofit/>
          </a:bodyPr>
          <a:lstStyle/>
          <a:p>
            <a:pPr indent="0" lvl="0" marL="0" marR="0" rtl="0" algn="l">
              <a:spcBef>
                <a:spcPts val="1000"/>
              </a:spcBef>
              <a:spcAft>
                <a:spcPts val="0"/>
              </a:spcAft>
              <a:buNone/>
            </a:pPr>
            <a:r>
              <a:rPr b="0" i="0" lang="en-US" sz="17300" u="none" cap="none" strike="noStrike">
                <a:solidFill>
                  <a:schemeClr val="lt1"/>
                </a:solidFill>
                <a:latin typeface="Calibri"/>
                <a:ea typeface="Calibri"/>
                <a:cs typeface="Calibri"/>
                <a:sym typeface="Calibri"/>
              </a:rPr>
              <a:t>  </a:t>
            </a:r>
            <a:r>
              <a:rPr b="0" i="0" lang="en-US" sz="14400" u="none" cap="none" strike="noStrike">
                <a:solidFill>
                  <a:schemeClr val="lt1"/>
                </a:solidFill>
                <a:latin typeface="Calibri"/>
                <a:ea typeface="Calibri"/>
                <a:cs typeface="Calibri"/>
                <a:sym typeface="Calibri"/>
              </a:rPr>
              <a:t>                                 </a:t>
            </a:r>
            <a:endParaRPr sz="9600">
              <a:solidFill>
                <a:schemeClr val="lt1"/>
              </a:solidFill>
            </a:endParaRPr>
          </a:p>
        </p:txBody>
      </p:sp>
      <p:sp>
        <p:nvSpPr>
          <p:cNvPr id="85" name="Shape 85"/>
          <p:cNvSpPr txBox="1"/>
          <p:nvPr/>
        </p:nvSpPr>
        <p:spPr>
          <a:xfrm>
            <a:off x="1706900" y="3784613"/>
            <a:ext cx="15942600" cy="13959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spcBef>
                <a:spcPts val="0"/>
              </a:spcBef>
              <a:spcAft>
                <a:spcPts val="0"/>
              </a:spcAft>
              <a:buNone/>
            </a:pPr>
            <a:r>
              <a:t/>
            </a:r>
            <a:endParaRPr b="1" sz="3600">
              <a:solidFill>
                <a:srgbClr val="FF0000"/>
              </a:solidFill>
              <a:latin typeface="Roboto"/>
              <a:ea typeface="Roboto"/>
              <a:cs typeface="Roboto"/>
              <a:sym typeface="Roboto"/>
            </a:endParaRPr>
          </a:p>
          <a:p>
            <a:pPr indent="0" lvl="0" marL="457200" rtl="0">
              <a:spcBef>
                <a:spcPts val="0"/>
              </a:spcBef>
              <a:spcAft>
                <a:spcPts val="0"/>
              </a:spcAft>
              <a:buNone/>
            </a:pPr>
            <a:r>
              <a:t/>
            </a:r>
            <a:endParaRPr b="1" sz="3600">
              <a:solidFill>
                <a:srgbClr val="FF0000"/>
              </a:solidFill>
              <a:latin typeface="Roboto"/>
              <a:ea typeface="Roboto"/>
              <a:cs typeface="Roboto"/>
              <a:sym typeface="Roboto"/>
            </a:endParaRPr>
          </a:p>
          <a:p>
            <a:pPr indent="0" lvl="0" marL="457200" rtl="0">
              <a:spcBef>
                <a:spcPts val="0"/>
              </a:spcBef>
              <a:spcAft>
                <a:spcPts val="0"/>
              </a:spcAft>
              <a:buNone/>
            </a:pPr>
            <a:r>
              <a:rPr b="1" lang="en-US" sz="3600">
                <a:solidFill>
                  <a:srgbClr val="FF0000"/>
                </a:solidFill>
                <a:latin typeface="Roboto"/>
                <a:ea typeface="Roboto"/>
                <a:cs typeface="Roboto"/>
                <a:sym typeface="Roboto"/>
              </a:rPr>
              <a:t>Background</a:t>
            </a:r>
            <a:r>
              <a:rPr b="1" lang="en-US" sz="3600">
                <a:latin typeface="Roboto"/>
                <a:ea typeface="Roboto"/>
                <a:cs typeface="Roboto"/>
                <a:sym typeface="Roboto"/>
              </a:rPr>
              <a:t>: </a:t>
            </a:r>
            <a:r>
              <a:rPr lang="en-US" sz="3600">
                <a:latin typeface="Roboto"/>
                <a:ea typeface="Roboto"/>
                <a:cs typeface="Roboto"/>
                <a:sym typeface="Roboto"/>
              </a:rPr>
              <a:t>The Campfire is a unique collaborative, immersive computing interface that utilizes a circular spatial component in order to present the relationships in large datasets and focus the attention of multiple users. Typical users have  rectangular monitors for a TV or computer, but the panoramic screen and floor projection provides a new aspect of continuity, opening up a vast field of research in Human-Computer Interaction. </a:t>
            </a:r>
            <a:endParaRPr sz="3600">
              <a:latin typeface="Roboto"/>
              <a:ea typeface="Roboto"/>
              <a:cs typeface="Roboto"/>
              <a:sym typeface="Roboto"/>
            </a:endParaRPr>
          </a:p>
          <a:p>
            <a:pPr indent="0" lvl="0" marL="457200" rtl="0">
              <a:spcBef>
                <a:spcPts val="0"/>
              </a:spcBef>
              <a:spcAft>
                <a:spcPts val="0"/>
              </a:spcAft>
              <a:buNone/>
            </a:pPr>
            <a:r>
              <a:t/>
            </a:r>
            <a:endParaRPr sz="3600">
              <a:latin typeface="Roboto"/>
              <a:ea typeface="Roboto"/>
              <a:cs typeface="Roboto"/>
              <a:sym typeface="Roboto"/>
            </a:endParaRPr>
          </a:p>
          <a:p>
            <a:pPr indent="0" lvl="0" marL="457200" rtl="0">
              <a:spcBef>
                <a:spcPts val="0"/>
              </a:spcBef>
              <a:spcAft>
                <a:spcPts val="0"/>
              </a:spcAft>
              <a:buNone/>
            </a:pPr>
            <a:r>
              <a:rPr b="1" lang="en-US" sz="3600">
                <a:solidFill>
                  <a:srgbClr val="FF0000"/>
                </a:solidFill>
                <a:latin typeface="Roboto"/>
                <a:ea typeface="Roboto"/>
                <a:cs typeface="Roboto"/>
                <a:sym typeface="Roboto"/>
              </a:rPr>
              <a:t>Problem</a:t>
            </a:r>
            <a:r>
              <a:rPr b="1" lang="en-US" sz="3600">
                <a:latin typeface="Roboto"/>
                <a:ea typeface="Roboto"/>
                <a:cs typeface="Roboto"/>
                <a:sym typeface="Roboto"/>
              </a:rPr>
              <a:t>: </a:t>
            </a:r>
            <a:r>
              <a:rPr lang="en-US" sz="3600">
                <a:latin typeface="Roboto"/>
                <a:ea typeface="Roboto"/>
                <a:cs typeface="Roboto"/>
                <a:sym typeface="Roboto"/>
              </a:rPr>
              <a:t>The Campfire requires further development to utilize the full potential of the hardware. For example, there are no drivers to assist in handling the transition from Cartesian to Polar coordinates which is necessary when using a mouse. The change in coordinate systems provides difficulty in navigating the interface because directions and borders of screens are lost in translation.</a:t>
            </a:r>
            <a:endParaRPr sz="3600">
              <a:latin typeface="Roboto"/>
              <a:ea typeface="Roboto"/>
              <a:cs typeface="Roboto"/>
              <a:sym typeface="Roboto"/>
            </a:endParaRPr>
          </a:p>
          <a:p>
            <a:pPr indent="0" lvl="0" marL="457200" rtl="0">
              <a:spcBef>
                <a:spcPts val="0"/>
              </a:spcBef>
              <a:spcAft>
                <a:spcPts val="0"/>
              </a:spcAft>
              <a:buNone/>
            </a:pPr>
            <a:r>
              <a:t/>
            </a:r>
            <a:endParaRPr sz="3600">
              <a:latin typeface="Roboto"/>
              <a:ea typeface="Roboto"/>
              <a:cs typeface="Roboto"/>
              <a:sym typeface="Roboto"/>
            </a:endParaRPr>
          </a:p>
          <a:p>
            <a:pPr indent="0" lvl="0" marL="457200" rtl="0">
              <a:spcBef>
                <a:spcPts val="0"/>
              </a:spcBef>
              <a:spcAft>
                <a:spcPts val="0"/>
              </a:spcAft>
              <a:buNone/>
            </a:pPr>
            <a:r>
              <a:rPr b="1" lang="en-US" sz="3600">
                <a:solidFill>
                  <a:srgbClr val="FF0000"/>
                </a:solidFill>
                <a:latin typeface="Roboto"/>
                <a:ea typeface="Roboto"/>
                <a:cs typeface="Roboto"/>
                <a:sym typeface="Roboto"/>
              </a:rPr>
              <a:t>Solution</a:t>
            </a:r>
            <a:r>
              <a:rPr b="1" lang="en-US" sz="3600">
                <a:latin typeface="Roboto"/>
                <a:ea typeface="Roboto"/>
                <a:cs typeface="Roboto"/>
                <a:sym typeface="Roboto"/>
              </a:rPr>
              <a:t>: </a:t>
            </a:r>
            <a:r>
              <a:rPr lang="en-US" sz="3600">
                <a:latin typeface="Roboto"/>
                <a:ea typeface="Roboto"/>
                <a:cs typeface="Roboto"/>
                <a:sym typeface="Roboto"/>
              </a:rPr>
              <a:t>Develop an extensible toolkit, initially with a focus on handling the screen transitions of all apps of the Campfire device in order to ease the quality of life for Campfire developers and users. This is done using an Electron.js app which binds an event listener to mouse move. User movement can be detected upon input and processed by the mouse wrangler, which places the cursor at more natural positions. The wrangler will assist the user in transitioning to the correct screen based on input. (i.e. if the user moves from the border of the panoramic wall screen to the center floor screen, the mouse will seamlessly transition across.)</a:t>
            </a:r>
            <a:endParaRPr b="1" sz="3600"/>
          </a:p>
        </p:txBody>
      </p:sp>
      <p:sp>
        <p:nvSpPr>
          <p:cNvPr id="86" name="Shape 86"/>
          <p:cNvSpPr/>
          <p:nvPr/>
        </p:nvSpPr>
        <p:spPr>
          <a:xfrm>
            <a:off x="28313675" y="15826625"/>
            <a:ext cx="21006600" cy="1369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2400"/>
          </a:p>
        </p:txBody>
      </p:sp>
      <p:sp>
        <p:nvSpPr>
          <p:cNvPr id="87" name="Shape 87"/>
          <p:cNvSpPr txBox="1"/>
          <p:nvPr/>
        </p:nvSpPr>
        <p:spPr>
          <a:xfrm>
            <a:off x="36095713" y="23153223"/>
            <a:ext cx="1990800" cy="572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a:solidFill>
                <a:srgbClr val="FF00FF"/>
              </a:solidFill>
            </a:endParaRPr>
          </a:p>
        </p:txBody>
      </p:sp>
      <p:pic>
        <p:nvPicPr>
          <p:cNvPr id="88" name="Shape 88"/>
          <p:cNvPicPr preferRelativeResize="0"/>
          <p:nvPr/>
        </p:nvPicPr>
        <p:blipFill>
          <a:blip r:embed="rId3">
            <a:alphaModFix/>
          </a:blip>
          <a:stretch>
            <a:fillRect/>
          </a:stretch>
        </p:blipFill>
        <p:spPr>
          <a:xfrm>
            <a:off x="33045557" y="17325730"/>
            <a:ext cx="11415999" cy="4029963"/>
          </a:xfrm>
          <a:prstGeom prst="rect">
            <a:avLst/>
          </a:prstGeom>
          <a:noFill/>
          <a:ln>
            <a:noFill/>
          </a:ln>
        </p:spPr>
      </p:pic>
      <p:sp>
        <p:nvSpPr>
          <p:cNvPr id="89" name="Shape 89"/>
          <p:cNvSpPr txBox="1"/>
          <p:nvPr/>
        </p:nvSpPr>
        <p:spPr>
          <a:xfrm>
            <a:off x="40791725" y="21237436"/>
            <a:ext cx="8364600" cy="4872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US" sz="2400">
                <a:solidFill>
                  <a:srgbClr val="FFFFFF"/>
                </a:solidFill>
                <a:latin typeface="Roboto"/>
                <a:ea typeface="Roboto"/>
                <a:cs typeface="Roboto"/>
                <a:sym typeface="Roboto"/>
              </a:rPr>
              <a:t>Transitions</a:t>
            </a:r>
            <a:endParaRPr b="1" sz="2400">
              <a:solidFill>
                <a:srgbClr val="FFFFFF"/>
              </a:solidFill>
              <a:latin typeface="Roboto"/>
              <a:ea typeface="Roboto"/>
              <a:cs typeface="Roboto"/>
              <a:sym typeface="Roboto"/>
            </a:endParaRPr>
          </a:p>
          <a:p>
            <a:pPr indent="0" lvl="0" marL="0" rtl="0">
              <a:spcBef>
                <a:spcPts val="0"/>
              </a:spcBef>
              <a:spcAft>
                <a:spcPts val="0"/>
              </a:spcAft>
              <a:buClr>
                <a:srgbClr val="000000"/>
              </a:buClr>
              <a:buSzPts val="1100"/>
              <a:buFont typeface="Arial"/>
              <a:buNone/>
            </a:pPr>
            <a:r>
              <a:t/>
            </a:r>
            <a:endParaRPr sz="2400">
              <a:solidFill>
                <a:srgbClr val="FFFFFF"/>
              </a:solidFill>
              <a:latin typeface="Roboto"/>
              <a:ea typeface="Roboto"/>
              <a:cs typeface="Roboto"/>
              <a:sym typeface="Roboto"/>
            </a:endParaRPr>
          </a:p>
          <a:p>
            <a:pPr indent="0" lvl="0" marL="0" rtl="0">
              <a:spcBef>
                <a:spcPts val="0"/>
              </a:spcBef>
              <a:spcAft>
                <a:spcPts val="0"/>
              </a:spcAft>
              <a:buNone/>
            </a:pPr>
            <a:r>
              <a:t/>
            </a:r>
            <a:endParaRPr sz="2400">
              <a:solidFill>
                <a:srgbClr val="FFFFFF"/>
              </a:solidFill>
              <a:latin typeface="Roboto"/>
              <a:ea typeface="Roboto"/>
              <a:cs typeface="Roboto"/>
              <a:sym typeface="Roboto"/>
            </a:endParaRPr>
          </a:p>
        </p:txBody>
      </p:sp>
      <p:sp>
        <p:nvSpPr>
          <p:cNvPr id="90" name="Shape 90"/>
          <p:cNvSpPr/>
          <p:nvPr/>
        </p:nvSpPr>
        <p:spPr>
          <a:xfrm>
            <a:off x="33241263" y="21688958"/>
            <a:ext cx="7479900" cy="57840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txBox="1"/>
          <p:nvPr/>
        </p:nvSpPr>
        <p:spPr>
          <a:xfrm>
            <a:off x="28313675" y="28116432"/>
            <a:ext cx="7566000" cy="1337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12 O'Clock is opposite entry door to Campfire Room</a:t>
            </a:r>
            <a:endParaRPr sz="1800"/>
          </a:p>
          <a:p>
            <a:pPr indent="-342900" lvl="0" marL="457200" rtl="0">
              <a:spcBef>
                <a:spcPts val="0"/>
              </a:spcBef>
              <a:spcAft>
                <a:spcPts val="0"/>
              </a:spcAft>
              <a:buSzPts val="1800"/>
              <a:buChar char="●"/>
            </a:pPr>
            <a:r>
              <a:rPr lang="en-US" sz="1800"/>
              <a:t>Upper-left corner of "Wall" screen</a:t>
            </a:r>
            <a:endParaRPr sz="1800"/>
          </a:p>
          <a:p>
            <a:pPr indent="-342900" lvl="0" marL="457200" rtl="0">
              <a:spcBef>
                <a:spcPts val="0"/>
              </a:spcBef>
              <a:spcAft>
                <a:spcPts val="0"/>
              </a:spcAft>
              <a:buSzPts val="1800"/>
              <a:buChar char="●"/>
            </a:pPr>
            <a:r>
              <a:rPr lang="en-US" sz="1800"/>
              <a:t>Shown "upside-down" to conform to "wrapping" of wall</a:t>
            </a:r>
            <a:endParaRPr sz="1800"/>
          </a:p>
        </p:txBody>
      </p:sp>
      <p:sp>
        <p:nvSpPr>
          <p:cNvPr id="92" name="Shape 92"/>
          <p:cNvSpPr txBox="1"/>
          <p:nvPr/>
        </p:nvSpPr>
        <p:spPr>
          <a:xfrm>
            <a:off x="45031473" y="19115049"/>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B2</a:t>
            </a:r>
            <a:endParaRPr sz="1800"/>
          </a:p>
        </p:txBody>
      </p:sp>
      <p:sp>
        <p:nvSpPr>
          <p:cNvPr id="93" name="Shape 93"/>
          <p:cNvSpPr txBox="1"/>
          <p:nvPr/>
        </p:nvSpPr>
        <p:spPr>
          <a:xfrm>
            <a:off x="31040888" y="19115049"/>
            <a:ext cx="11088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A2</a:t>
            </a:r>
            <a:endParaRPr b="1" sz="1800"/>
          </a:p>
        </p:txBody>
      </p:sp>
      <p:cxnSp>
        <p:nvCxnSpPr>
          <p:cNvPr id="94" name="Shape 94"/>
          <p:cNvCxnSpPr>
            <a:stCxn id="95" idx="1"/>
            <a:endCxn id="93" idx="3"/>
          </p:cNvCxnSpPr>
          <p:nvPr/>
        </p:nvCxnSpPr>
        <p:spPr>
          <a:xfrm rot="10800000">
            <a:off x="32149801" y="19340799"/>
            <a:ext cx="1677600" cy="0"/>
          </a:xfrm>
          <a:prstGeom prst="straightConnector1">
            <a:avLst/>
          </a:prstGeom>
          <a:noFill/>
          <a:ln cap="flat" cmpd="sng" w="38100">
            <a:solidFill>
              <a:srgbClr val="595959"/>
            </a:solidFill>
            <a:prstDash val="solid"/>
            <a:round/>
            <a:headEnd len="med" w="med" type="none"/>
            <a:tailEnd len="med" w="med" type="triangle"/>
          </a:ln>
        </p:spPr>
      </p:cxnSp>
      <p:cxnSp>
        <p:nvCxnSpPr>
          <p:cNvPr id="96" name="Shape 96"/>
          <p:cNvCxnSpPr>
            <a:stCxn id="97" idx="3"/>
            <a:endCxn id="92" idx="1"/>
          </p:cNvCxnSpPr>
          <p:nvPr/>
        </p:nvCxnSpPr>
        <p:spPr>
          <a:xfrm>
            <a:off x="43820635" y="19340799"/>
            <a:ext cx="1210800" cy="0"/>
          </a:xfrm>
          <a:prstGeom prst="straightConnector1">
            <a:avLst/>
          </a:prstGeom>
          <a:noFill/>
          <a:ln cap="flat" cmpd="sng" w="38100">
            <a:solidFill>
              <a:srgbClr val="595959"/>
            </a:solidFill>
            <a:prstDash val="solid"/>
            <a:round/>
            <a:headEnd len="med" w="med" type="none"/>
            <a:tailEnd len="med" w="med" type="triangle"/>
          </a:ln>
        </p:spPr>
      </p:cxnSp>
      <p:sp>
        <p:nvSpPr>
          <p:cNvPr id="95" name="Shape 95"/>
          <p:cNvSpPr txBox="1"/>
          <p:nvPr/>
        </p:nvSpPr>
        <p:spPr>
          <a:xfrm>
            <a:off x="33827401" y="19115049"/>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A1</a:t>
            </a:r>
            <a:endParaRPr b="1" sz="1800"/>
          </a:p>
        </p:txBody>
      </p:sp>
      <p:sp>
        <p:nvSpPr>
          <p:cNvPr id="97" name="Shape 97"/>
          <p:cNvSpPr txBox="1"/>
          <p:nvPr/>
        </p:nvSpPr>
        <p:spPr>
          <a:xfrm>
            <a:off x="42797335" y="19115049"/>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B1</a:t>
            </a:r>
            <a:endParaRPr b="1" sz="1800"/>
          </a:p>
        </p:txBody>
      </p:sp>
      <p:sp>
        <p:nvSpPr>
          <p:cNvPr id="98" name="Shape 98"/>
          <p:cNvSpPr txBox="1"/>
          <p:nvPr/>
        </p:nvSpPr>
        <p:spPr>
          <a:xfrm>
            <a:off x="39196110" y="19115049"/>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C2</a:t>
            </a:r>
            <a:endParaRPr b="1" sz="1800"/>
          </a:p>
        </p:txBody>
      </p:sp>
      <p:cxnSp>
        <p:nvCxnSpPr>
          <p:cNvPr id="99" name="Shape 99"/>
          <p:cNvCxnSpPr>
            <a:stCxn id="100" idx="3"/>
            <a:endCxn id="98" idx="1"/>
          </p:cNvCxnSpPr>
          <p:nvPr/>
        </p:nvCxnSpPr>
        <p:spPr>
          <a:xfrm>
            <a:off x="37985272" y="19340799"/>
            <a:ext cx="1210800" cy="0"/>
          </a:xfrm>
          <a:prstGeom prst="straightConnector1">
            <a:avLst/>
          </a:prstGeom>
          <a:noFill/>
          <a:ln cap="flat" cmpd="sng" w="38100">
            <a:solidFill>
              <a:srgbClr val="595959"/>
            </a:solidFill>
            <a:prstDash val="solid"/>
            <a:round/>
            <a:headEnd len="med" w="med" type="triangle"/>
            <a:tailEnd len="med" w="med" type="triangle"/>
          </a:ln>
        </p:spPr>
      </p:cxnSp>
      <p:sp>
        <p:nvSpPr>
          <p:cNvPr id="100" name="Shape 100"/>
          <p:cNvSpPr txBox="1"/>
          <p:nvPr/>
        </p:nvSpPr>
        <p:spPr>
          <a:xfrm>
            <a:off x="36961972" y="19115049"/>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C1</a:t>
            </a:r>
            <a:endParaRPr b="1" sz="1800"/>
          </a:p>
        </p:txBody>
      </p:sp>
      <p:sp>
        <p:nvSpPr>
          <p:cNvPr id="101" name="Shape 101"/>
          <p:cNvSpPr txBox="1"/>
          <p:nvPr/>
        </p:nvSpPr>
        <p:spPr>
          <a:xfrm>
            <a:off x="37647005" y="19723196"/>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D1</a:t>
            </a:r>
            <a:endParaRPr b="1" sz="1800"/>
          </a:p>
        </p:txBody>
      </p:sp>
      <p:sp>
        <p:nvSpPr>
          <p:cNvPr id="102" name="Shape 102"/>
          <p:cNvSpPr txBox="1"/>
          <p:nvPr/>
        </p:nvSpPr>
        <p:spPr>
          <a:xfrm>
            <a:off x="37662180" y="20838465"/>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D2</a:t>
            </a:r>
            <a:endParaRPr b="1" sz="1800"/>
          </a:p>
        </p:txBody>
      </p:sp>
      <p:cxnSp>
        <p:nvCxnSpPr>
          <p:cNvPr id="103" name="Shape 103"/>
          <p:cNvCxnSpPr/>
          <p:nvPr/>
        </p:nvCxnSpPr>
        <p:spPr>
          <a:xfrm flipH="1">
            <a:off x="37026047" y="26875759"/>
            <a:ext cx="16200" cy="1086600"/>
          </a:xfrm>
          <a:prstGeom prst="straightConnector1">
            <a:avLst/>
          </a:prstGeom>
          <a:noFill/>
          <a:ln cap="flat" cmpd="sng" w="9525">
            <a:solidFill>
              <a:srgbClr val="595959"/>
            </a:solidFill>
            <a:prstDash val="solid"/>
            <a:round/>
            <a:headEnd len="med" w="med" type="none"/>
            <a:tailEnd len="med" w="med" type="none"/>
          </a:ln>
        </p:spPr>
      </p:cxnSp>
      <p:sp>
        <p:nvSpPr>
          <p:cNvPr id="104" name="Shape 104"/>
          <p:cNvSpPr txBox="1"/>
          <p:nvPr/>
        </p:nvSpPr>
        <p:spPr>
          <a:xfrm>
            <a:off x="35192590" y="27736808"/>
            <a:ext cx="3741900" cy="12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000000"/>
                </a:solidFill>
              </a:rPr>
              <a:t>12 O'Clock*</a:t>
            </a:r>
            <a:endParaRPr sz="1800"/>
          </a:p>
        </p:txBody>
      </p:sp>
      <p:cxnSp>
        <p:nvCxnSpPr>
          <p:cNvPr id="105" name="Shape 105"/>
          <p:cNvCxnSpPr>
            <a:stCxn id="101" idx="2"/>
            <a:endCxn id="102" idx="0"/>
          </p:cNvCxnSpPr>
          <p:nvPr/>
        </p:nvCxnSpPr>
        <p:spPr>
          <a:xfrm>
            <a:off x="38158655" y="20174696"/>
            <a:ext cx="15300" cy="663900"/>
          </a:xfrm>
          <a:prstGeom prst="straightConnector1">
            <a:avLst/>
          </a:prstGeom>
          <a:noFill/>
          <a:ln cap="flat" cmpd="sng" w="38100">
            <a:solidFill>
              <a:srgbClr val="000000"/>
            </a:solidFill>
            <a:prstDash val="solid"/>
            <a:round/>
            <a:headEnd len="med" w="med" type="none"/>
            <a:tailEnd len="med" w="med" type="triangle"/>
          </a:ln>
        </p:spPr>
      </p:cxnSp>
      <p:cxnSp>
        <p:nvCxnSpPr>
          <p:cNvPr id="106" name="Shape 106"/>
          <p:cNvCxnSpPr/>
          <p:nvPr/>
        </p:nvCxnSpPr>
        <p:spPr>
          <a:xfrm>
            <a:off x="33161524" y="20662805"/>
            <a:ext cx="11310900" cy="9600"/>
          </a:xfrm>
          <a:prstGeom prst="straightConnector1">
            <a:avLst/>
          </a:prstGeom>
          <a:noFill/>
          <a:ln cap="flat" cmpd="sng" w="38100">
            <a:solidFill>
              <a:srgbClr val="FF0000"/>
            </a:solidFill>
            <a:prstDash val="solid"/>
            <a:round/>
            <a:headEnd len="med" w="med" type="stealth"/>
            <a:tailEnd len="med" w="med" type="stealth"/>
          </a:ln>
        </p:spPr>
      </p:cxnSp>
      <p:sp>
        <p:nvSpPr>
          <p:cNvPr id="107" name="Shape 107"/>
          <p:cNvSpPr txBox="1"/>
          <p:nvPr/>
        </p:nvSpPr>
        <p:spPr>
          <a:xfrm>
            <a:off x="34424169" y="27226855"/>
            <a:ext cx="11088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0000"/>
                </a:solidFill>
              </a:rPr>
              <a:t>R</a:t>
            </a:r>
            <a:endParaRPr>
              <a:solidFill>
                <a:srgbClr val="FF0000"/>
              </a:solidFill>
            </a:endParaRPr>
          </a:p>
        </p:txBody>
      </p:sp>
      <p:sp>
        <p:nvSpPr>
          <p:cNvPr id="108" name="Shape 108"/>
          <p:cNvSpPr txBox="1"/>
          <p:nvPr/>
        </p:nvSpPr>
        <p:spPr>
          <a:xfrm>
            <a:off x="40645583" y="18396287"/>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F1</a:t>
            </a:r>
            <a:endParaRPr b="1" sz="1800"/>
          </a:p>
        </p:txBody>
      </p:sp>
      <p:sp>
        <p:nvSpPr>
          <p:cNvPr id="109" name="Shape 109"/>
          <p:cNvSpPr txBox="1"/>
          <p:nvPr/>
        </p:nvSpPr>
        <p:spPr>
          <a:xfrm>
            <a:off x="40645583" y="19833805"/>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F2</a:t>
            </a:r>
            <a:endParaRPr b="1" sz="1800"/>
          </a:p>
        </p:txBody>
      </p:sp>
      <p:cxnSp>
        <p:nvCxnSpPr>
          <p:cNvPr id="110" name="Shape 110"/>
          <p:cNvCxnSpPr>
            <a:stCxn id="108" idx="2"/>
            <a:endCxn id="109" idx="0"/>
          </p:cNvCxnSpPr>
          <p:nvPr/>
        </p:nvCxnSpPr>
        <p:spPr>
          <a:xfrm>
            <a:off x="41157233" y="18847787"/>
            <a:ext cx="0" cy="986100"/>
          </a:xfrm>
          <a:prstGeom prst="straightConnector1">
            <a:avLst/>
          </a:prstGeom>
          <a:noFill/>
          <a:ln cap="flat" cmpd="sng" w="38100">
            <a:solidFill>
              <a:srgbClr val="595959"/>
            </a:solidFill>
            <a:prstDash val="solid"/>
            <a:round/>
            <a:headEnd len="med" w="med" type="triangle"/>
            <a:tailEnd len="med" w="med" type="triangle"/>
          </a:ln>
        </p:spPr>
      </p:cxnSp>
      <p:sp>
        <p:nvSpPr>
          <p:cNvPr id="111" name="Shape 111"/>
          <p:cNvSpPr txBox="1"/>
          <p:nvPr/>
        </p:nvSpPr>
        <p:spPr>
          <a:xfrm>
            <a:off x="42697051" y="17330689"/>
            <a:ext cx="2766000" cy="451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1800"/>
              <a:t>Top of Wall</a:t>
            </a:r>
            <a:endParaRPr b="1" sz="1800"/>
          </a:p>
        </p:txBody>
      </p:sp>
      <p:cxnSp>
        <p:nvCxnSpPr>
          <p:cNvPr id="112" name="Shape 112"/>
          <p:cNvCxnSpPr>
            <a:stCxn id="111" idx="1"/>
          </p:cNvCxnSpPr>
          <p:nvPr/>
        </p:nvCxnSpPr>
        <p:spPr>
          <a:xfrm flipH="1">
            <a:off x="38683651" y="17556439"/>
            <a:ext cx="4013400" cy="730800"/>
          </a:xfrm>
          <a:prstGeom prst="straightConnector1">
            <a:avLst/>
          </a:prstGeom>
          <a:noFill/>
          <a:ln cap="flat" cmpd="sng" w="38100">
            <a:solidFill>
              <a:srgbClr val="595959"/>
            </a:solidFill>
            <a:prstDash val="solid"/>
            <a:round/>
            <a:headEnd len="med" w="med" type="none"/>
            <a:tailEnd len="med" w="med" type="triangle"/>
          </a:ln>
        </p:spPr>
      </p:cxnSp>
      <p:cxnSp>
        <p:nvCxnSpPr>
          <p:cNvPr id="113" name="Shape 113"/>
          <p:cNvCxnSpPr/>
          <p:nvPr/>
        </p:nvCxnSpPr>
        <p:spPr>
          <a:xfrm flipH="1">
            <a:off x="34666868" y="20185054"/>
            <a:ext cx="16200" cy="1086600"/>
          </a:xfrm>
          <a:prstGeom prst="straightConnector1">
            <a:avLst/>
          </a:prstGeom>
          <a:noFill/>
          <a:ln cap="flat" cmpd="sng" w="38100">
            <a:solidFill>
              <a:srgbClr val="595959"/>
            </a:solidFill>
            <a:prstDash val="solid"/>
            <a:round/>
            <a:headEnd len="med" w="med" type="none"/>
            <a:tailEnd len="med" w="med" type="none"/>
          </a:ln>
        </p:spPr>
      </p:cxnSp>
      <p:cxnSp>
        <p:nvCxnSpPr>
          <p:cNvPr id="114" name="Shape 114"/>
          <p:cNvCxnSpPr/>
          <p:nvPr/>
        </p:nvCxnSpPr>
        <p:spPr>
          <a:xfrm>
            <a:off x="34276132" y="24602268"/>
            <a:ext cx="3459300" cy="0"/>
          </a:xfrm>
          <a:prstGeom prst="straightConnector1">
            <a:avLst/>
          </a:prstGeom>
          <a:noFill/>
          <a:ln cap="flat" cmpd="sng" w="9525">
            <a:solidFill>
              <a:srgbClr val="595959"/>
            </a:solidFill>
            <a:prstDash val="solid"/>
            <a:round/>
            <a:headEnd len="med" w="med" type="triangle"/>
            <a:tailEnd len="med" w="med" type="triangle"/>
          </a:ln>
        </p:spPr>
      </p:cxnSp>
      <p:sp>
        <p:nvSpPr>
          <p:cNvPr id="115" name="Shape 115"/>
          <p:cNvSpPr txBox="1"/>
          <p:nvPr/>
        </p:nvSpPr>
        <p:spPr>
          <a:xfrm>
            <a:off x="36522655" y="23457118"/>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H1</a:t>
            </a:r>
            <a:endParaRPr/>
          </a:p>
        </p:txBody>
      </p:sp>
      <p:sp>
        <p:nvSpPr>
          <p:cNvPr id="116" name="Shape 116"/>
          <p:cNvSpPr txBox="1"/>
          <p:nvPr/>
        </p:nvSpPr>
        <p:spPr>
          <a:xfrm>
            <a:off x="36522655" y="25312571"/>
            <a:ext cx="1023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H2</a:t>
            </a:r>
            <a:endParaRPr/>
          </a:p>
        </p:txBody>
      </p:sp>
      <p:cxnSp>
        <p:nvCxnSpPr>
          <p:cNvPr id="117" name="Shape 117"/>
          <p:cNvCxnSpPr>
            <a:stCxn id="115" idx="2"/>
            <a:endCxn id="116" idx="0"/>
          </p:cNvCxnSpPr>
          <p:nvPr/>
        </p:nvCxnSpPr>
        <p:spPr>
          <a:xfrm>
            <a:off x="37034305" y="23908618"/>
            <a:ext cx="0" cy="1404000"/>
          </a:xfrm>
          <a:prstGeom prst="straightConnector1">
            <a:avLst/>
          </a:prstGeom>
          <a:noFill/>
          <a:ln cap="flat" cmpd="sng" w="9525">
            <a:solidFill>
              <a:srgbClr val="595959"/>
            </a:solidFill>
            <a:prstDash val="solid"/>
            <a:round/>
            <a:headEnd len="med" w="med" type="triangle"/>
            <a:tailEnd len="med" w="med" type="triangle"/>
          </a:ln>
        </p:spPr>
      </p:cxnSp>
      <p:pic>
        <p:nvPicPr>
          <p:cNvPr id="118" name="Shape 118"/>
          <p:cNvPicPr preferRelativeResize="0"/>
          <p:nvPr/>
        </p:nvPicPr>
        <p:blipFill>
          <a:blip r:embed="rId4">
            <a:alphaModFix/>
          </a:blip>
          <a:stretch>
            <a:fillRect/>
          </a:stretch>
        </p:blipFill>
        <p:spPr>
          <a:xfrm>
            <a:off x="36649510" y="28221276"/>
            <a:ext cx="763912" cy="802306"/>
          </a:xfrm>
          <a:prstGeom prst="rect">
            <a:avLst/>
          </a:prstGeom>
          <a:noFill/>
          <a:ln>
            <a:noFill/>
          </a:ln>
        </p:spPr>
      </p:pic>
      <p:pic>
        <p:nvPicPr>
          <p:cNvPr id="119" name="Shape 119"/>
          <p:cNvPicPr preferRelativeResize="0"/>
          <p:nvPr/>
        </p:nvPicPr>
        <p:blipFill>
          <a:blip r:embed="rId5">
            <a:alphaModFix/>
          </a:blip>
          <a:stretch>
            <a:fillRect/>
          </a:stretch>
        </p:blipFill>
        <p:spPr>
          <a:xfrm rot="10800000">
            <a:off x="33731680" y="21501624"/>
            <a:ext cx="6345882" cy="6182276"/>
          </a:xfrm>
          <a:prstGeom prst="rect">
            <a:avLst/>
          </a:prstGeom>
          <a:noFill/>
          <a:ln>
            <a:noFill/>
          </a:ln>
        </p:spPr>
      </p:pic>
      <p:sp>
        <p:nvSpPr>
          <p:cNvPr id="120" name="Shape 120"/>
          <p:cNvSpPr txBox="1"/>
          <p:nvPr/>
        </p:nvSpPr>
        <p:spPr>
          <a:xfrm>
            <a:off x="37159092" y="24927227"/>
            <a:ext cx="1788000" cy="4872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9900"/>
                </a:solidFill>
              </a:rPr>
              <a:t>Fx,Fy</a:t>
            </a:r>
            <a:endParaRPr b="1" sz="1800">
              <a:solidFill>
                <a:srgbClr val="FF9900"/>
              </a:solidFill>
            </a:endParaRPr>
          </a:p>
        </p:txBody>
      </p:sp>
      <p:sp>
        <p:nvSpPr>
          <p:cNvPr id="121" name="Shape 121"/>
          <p:cNvSpPr txBox="1"/>
          <p:nvPr/>
        </p:nvSpPr>
        <p:spPr>
          <a:xfrm>
            <a:off x="35598144" y="22507183"/>
            <a:ext cx="1876200" cy="4872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38761D"/>
                </a:solidFill>
              </a:rPr>
              <a:t>mx,my</a:t>
            </a:r>
            <a:endParaRPr b="1" sz="1800">
              <a:solidFill>
                <a:srgbClr val="38761D"/>
              </a:solidFill>
            </a:endParaRPr>
          </a:p>
        </p:txBody>
      </p:sp>
      <p:sp>
        <p:nvSpPr>
          <p:cNvPr id="122" name="Shape 122"/>
          <p:cNvSpPr txBox="1"/>
          <p:nvPr/>
        </p:nvSpPr>
        <p:spPr>
          <a:xfrm>
            <a:off x="36145318" y="24537334"/>
            <a:ext cx="764100" cy="4872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US" sz="2400">
                <a:solidFill>
                  <a:srgbClr val="FF0000"/>
                </a:solidFill>
                <a:latin typeface="Times New Roman"/>
                <a:ea typeface="Times New Roman"/>
                <a:cs typeface="Times New Roman"/>
                <a:sym typeface="Times New Roman"/>
              </a:rPr>
              <a:t>Θ</a:t>
            </a:r>
            <a:endParaRPr sz="2400">
              <a:solidFill>
                <a:srgbClr val="FF0000"/>
              </a:solidFill>
              <a:latin typeface="Times New Roman"/>
              <a:ea typeface="Times New Roman"/>
              <a:cs typeface="Times New Roman"/>
              <a:sym typeface="Times New Roman"/>
            </a:endParaRPr>
          </a:p>
        </p:txBody>
      </p:sp>
      <p:sp>
        <p:nvSpPr>
          <p:cNvPr id="123" name="Shape 123"/>
          <p:cNvSpPr txBox="1"/>
          <p:nvPr/>
        </p:nvSpPr>
        <p:spPr>
          <a:xfrm>
            <a:off x="36478224" y="23165310"/>
            <a:ext cx="1990800" cy="5724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800">
                <a:solidFill>
                  <a:srgbClr val="1155CC"/>
                </a:solidFill>
              </a:rPr>
              <a:t>currentRadius</a:t>
            </a:r>
            <a:endParaRPr b="1" sz="1800">
              <a:solidFill>
                <a:srgbClr val="1155CC"/>
              </a:solidFill>
            </a:endParaRPr>
          </a:p>
        </p:txBody>
      </p:sp>
      <p:sp>
        <p:nvSpPr>
          <p:cNvPr id="124" name="Shape 124"/>
          <p:cNvSpPr txBox="1"/>
          <p:nvPr/>
        </p:nvSpPr>
        <p:spPr>
          <a:xfrm>
            <a:off x="34201963" y="19650045"/>
            <a:ext cx="1023300" cy="45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E2</a:t>
            </a:r>
            <a:endParaRPr b="1" sz="1800"/>
          </a:p>
        </p:txBody>
      </p:sp>
      <p:sp>
        <p:nvSpPr>
          <p:cNvPr id="125" name="Shape 125"/>
          <p:cNvSpPr txBox="1"/>
          <p:nvPr/>
        </p:nvSpPr>
        <p:spPr>
          <a:xfrm>
            <a:off x="35122146" y="23224428"/>
            <a:ext cx="1023300" cy="4515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E1</a:t>
            </a:r>
            <a:endParaRPr b="1" sz="1800"/>
          </a:p>
        </p:txBody>
      </p:sp>
      <p:cxnSp>
        <p:nvCxnSpPr>
          <p:cNvPr id="126" name="Shape 126"/>
          <p:cNvCxnSpPr/>
          <p:nvPr/>
        </p:nvCxnSpPr>
        <p:spPr>
          <a:xfrm rot="10800000">
            <a:off x="34596250" y="21808000"/>
            <a:ext cx="1065900" cy="1293600"/>
          </a:xfrm>
          <a:prstGeom prst="straightConnector1">
            <a:avLst/>
          </a:prstGeom>
          <a:noFill/>
          <a:ln cap="flat" cmpd="sng" w="28575">
            <a:solidFill>
              <a:srgbClr val="38761D"/>
            </a:solidFill>
            <a:prstDash val="solid"/>
            <a:round/>
            <a:headEnd len="med" w="med" type="oval"/>
            <a:tailEnd len="med" w="med" type="triangle"/>
          </a:ln>
        </p:spPr>
      </p:cxnSp>
      <p:sp>
        <p:nvSpPr>
          <p:cNvPr id="127" name="Shape 127"/>
          <p:cNvSpPr txBox="1"/>
          <p:nvPr/>
        </p:nvSpPr>
        <p:spPr>
          <a:xfrm>
            <a:off x="28561101" y="22106031"/>
            <a:ext cx="4309500" cy="476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latin typeface="Roboto"/>
                <a:ea typeface="Roboto"/>
                <a:cs typeface="Roboto"/>
                <a:sym typeface="Roboto"/>
              </a:rPr>
              <a:t>Fx</a:t>
            </a:r>
            <a:r>
              <a:rPr baseline="30000" lang="en-US" sz="3000">
                <a:latin typeface="Roboto"/>
                <a:ea typeface="Roboto"/>
                <a:cs typeface="Roboto"/>
                <a:sym typeface="Roboto"/>
              </a:rPr>
              <a:t>0</a:t>
            </a:r>
            <a:r>
              <a:rPr lang="en-US" sz="3000">
                <a:latin typeface="Roboto"/>
                <a:ea typeface="Roboto"/>
                <a:cs typeface="Roboto"/>
                <a:sym typeface="Roboto"/>
              </a:rPr>
              <a:t>, Fy</a:t>
            </a:r>
            <a:r>
              <a:rPr baseline="30000" lang="en-US" sz="3000">
                <a:solidFill>
                  <a:srgbClr val="000000"/>
                </a:solidFill>
                <a:latin typeface="Roboto"/>
                <a:ea typeface="Roboto"/>
                <a:cs typeface="Roboto"/>
                <a:sym typeface="Roboto"/>
              </a:rPr>
              <a:t>0</a:t>
            </a:r>
            <a:r>
              <a:rPr lang="en-US" sz="3000">
                <a:latin typeface="Roboto"/>
                <a:ea typeface="Roboto"/>
                <a:cs typeface="Roboto"/>
                <a:sym typeface="Roboto"/>
              </a:rPr>
              <a:t>: Floor origin</a:t>
            </a:r>
            <a:endParaRPr sz="3000">
              <a:latin typeface="Roboto"/>
              <a:ea typeface="Roboto"/>
              <a:cs typeface="Roboto"/>
              <a:sym typeface="Roboto"/>
            </a:endParaRPr>
          </a:p>
          <a:p>
            <a:pPr indent="0" lvl="0" marL="0" rtl="0">
              <a:spcBef>
                <a:spcPts val="0"/>
              </a:spcBef>
              <a:spcAft>
                <a:spcPts val="0"/>
              </a:spcAft>
              <a:buNone/>
            </a:pPr>
            <a:r>
              <a:rPr lang="en-US" sz="3000">
                <a:latin typeface="Roboto"/>
                <a:ea typeface="Roboto"/>
                <a:cs typeface="Roboto"/>
                <a:sym typeface="Roboto"/>
              </a:rPr>
              <a:t>(typically -1920, 0)</a:t>
            </a:r>
            <a:endParaRPr sz="3000">
              <a:latin typeface="Roboto"/>
              <a:ea typeface="Roboto"/>
              <a:cs typeface="Roboto"/>
              <a:sym typeface="Roboto"/>
            </a:endParaRPr>
          </a:p>
          <a:p>
            <a:pPr indent="0" lvl="0" marL="0" rtl="0">
              <a:spcBef>
                <a:spcPts val="0"/>
              </a:spcBef>
              <a:spcAft>
                <a:spcPts val="0"/>
              </a:spcAft>
              <a:buNone/>
            </a:pPr>
            <a:r>
              <a:t/>
            </a:r>
            <a:endParaRPr sz="3000">
              <a:latin typeface="Roboto"/>
              <a:ea typeface="Roboto"/>
              <a:cs typeface="Roboto"/>
              <a:sym typeface="Roboto"/>
            </a:endParaRPr>
          </a:p>
          <a:p>
            <a:pPr indent="0" lvl="0" marL="0" rtl="0">
              <a:spcBef>
                <a:spcPts val="0"/>
              </a:spcBef>
              <a:spcAft>
                <a:spcPts val="0"/>
              </a:spcAft>
              <a:buNone/>
            </a:pPr>
            <a:r>
              <a:rPr lang="en-US" sz="3000">
                <a:latin typeface="Roboto"/>
                <a:ea typeface="Roboto"/>
                <a:cs typeface="Roboto"/>
                <a:sym typeface="Roboto"/>
              </a:rPr>
              <a:t>Wx, Wy: Wall origin</a:t>
            </a:r>
            <a:br>
              <a:rPr lang="en-US" sz="3000">
                <a:latin typeface="Roboto"/>
                <a:ea typeface="Roboto"/>
                <a:cs typeface="Roboto"/>
                <a:sym typeface="Roboto"/>
              </a:rPr>
            </a:br>
            <a:r>
              <a:rPr lang="en-US" sz="3000">
                <a:latin typeface="Roboto"/>
                <a:ea typeface="Roboto"/>
                <a:cs typeface="Roboto"/>
                <a:sym typeface="Roboto"/>
              </a:rPr>
              <a:t>(typically 0,0)</a:t>
            </a:r>
            <a:br>
              <a:rPr lang="en-US" sz="3000">
                <a:latin typeface="Roboto"/>
                <a:ea typeface="Roboto"/>
                <a:cs typeface="Roboto"/>
                <a:sym typeface="Roboto"/>
              </a:rPr>
            </a:br>
            <a:br>
              <a:rPr lang="en-US" sz="3000">
                <a:latin typeface="Roboto"/>
                <a:ea typeface="Roboto"/>
                <a:cs typeface="Roboto"/>
                <a:sym typeface="Roboto"/>
              </a:rPr>
            </a:br>
            <a:r>
              <a:rPr lang="en-US" sz="3000">
                <a:latin typeface="Roboto"/>
                <a:ea typeface="Roboto"/>
                <a:cs typeface="Roboto"/>
                <a:sym typeface="Roboto"/>
              </a:rPr>
              <a:t>Fx, Fy: Floor center</a:t>
            </a:r>
            <a:endParaRPr sz="3000">
              <a:latin typeface="Roboto"/>
              <a:ea typeface="Roboto"/>
              <a:cs typeface="Roboto"/>
              <a:sym typeface="Roboto"/>
            </a:endParaRPr>
          </a:p>
          <a:p>
            <a:pPr indent="0" lvl="0" marL="0">
              <a:spcBef>
                <a:spcPts val="0"/>
              </a:spcBef>
              <a:spcAft>
                <a:spcPts val="0"/>
              </a:spcAft>
              <a:buNone/>
            </a:pPr>
            <a:r>
              <a:rPr lang="en-US" sz="3000">
                <a:latin typeface="Roboto"/>
                <a:ea typeface="Roboto"/>
                <a:cs typeface="Roboto"/>
                <a:sym typeface="Roboto"/>
              </a:rPr>
              <a:t>(e.g. -960, 540)</a:t>
            </a:r>
            <a:endParaRPr sz="3000">
              <a:latin typeface="Roboto"/>
              <a:ea typeface="Roboto"/>
              <a:cs typeface="Roboto"/>
              <a:sym typeface="Roboto"/>
            </a:endParaRPr>
          </a:p>
          <a:p>
            <a:pPr indent="0" lvl="0" marL="0">
              <a:spcBef>
                <a:spcPts val="0"/>
              </a:spcBef>
              <a:spcAft>
                <a:spcPts val="0"/>
              </a:spcAft>
              <a:buNone/>
            </a:pPr>
            <a:r>
              <a:rPr lang="en-US" sz="3000">
                <a:latin typeface="Roboto"/>
                <a:ea typeface="Roboto"/>
                <a:cs typeface="Roboto"/>
                <a:sym typeface="Roboto"/>
              </a:rPr>
              <a:t>Theta Range = (0, 360)</a:t>
            </a:r>
            <a:endParaRPr sz="3000">
              <a:latin typeface="Roboto"/>
              <a:ea typeface="Roboto"/>
              <a:cs typeface="Roboto"/>
              <a:sym typeface="Roboto"/>
            </a:endParaRPr>
          </a:p>
          <a:p>
            <a:pPr indent="0" lvl="0" marL="2286000" rtl="0">
              <a:spcBef>
                <a:spcPts val="0"/>
              </a:spcBef>
              <a:spcAft>
                <a:spcPts val="0"/>
              </a:spcAft>
              <a:buNone/>
            </a:pPr>
            <a:r>
              <a:rPr lang="en-US" sz="3000">
                <a:latin typeface="Roboto"/>
                <a:ea typeface="Roboto"/>
                <a:cs typeface="Roboto"/>
                <a:sym typeface="Roboto"/>
              </a:rPr>
              <a:t>   (0, 2ℼ)</a:t>
            </a:r>
            <a:endParaRPr sz="3000">
              <a:latin typeface="Roboto"/>
              <a:ea typeface="Roboto"/>
              <a:cs typeface="Roboto"/>
              <a:sym typeface="Roboto"/>
            </a:endParaRPr>
          </a:p>
          <a:p>
            <a:pPr indent="0" lvl="0" marL="2286000" rtl="0">
              <a:spcBef>
                <a:spcPts val="0"/>
              </a:spcBef>
              <a:spcAft>
                <a:spcPts val="0"/>
              </a:spcAft>
              <a:buNone/>
            </a:pPr>
            <a:r>
              <a:t/>
            </a:r>
            <a:endParaRPr sz="3000">
              <a:latin typeface="Roboto"/>
              <a:ea typeface="Roboto"/>
              <a:cs typeface="Roboto"/>
              <a:sym typeface="Roboto"/>
            </a:endParaRPr>
          </a:p>
          <a:p>
            <a:pPr indent="0" lvl="0" marL="0" rtl="0">
              <a:spcBef>
                <a:spcPts val="0"/>
              </a:spcBef>
              <a:spcAft>
                <a:spcPts val="0"/>
              </a:spcAft>
              <a:buNone/>
            </a:pPr>
            <a:r>
              <a:rPr lang="en-US" sz="3000">
                <a:latin typeface="Roboto"/>
                <a:ea typeface="Roboto"/>
                <a:cs typeface="Roboto"/>
                <a:sym typeface="Roboto"/>
              </a:rPr>
              <a:t>mx, my: Mouse position</a:t>
            </a:r>
            <a:br>
              <a:rPr lang="en-US" sz="3000">
                <a:latin typeface="Roboto"/>
                <a:ea typeface="Roboto"/>
                <a:cs typeface="Roboto"/>
                <a:sym typeface="Roboto"/>
              </a:rPr>
            </a:br>
            <a:endParaRPr sz="3000">
              <a:latin typeface="Roboto"/>
              <a:ea typeface="Roboto"/>
              <a:cs typeface="Roboto"/>
              <a:sym typeface="Roboto"/>
            </a:endParaRPr>
          </a:p>
        </p:txBody>
      </p:sp>
      <p:sp>
        <p:nvSpPr>
          <p:cNvPr id="128" name="Shape 128"/>
          <p:cNvSpPr txBox="1"/>
          <p:nvPr/>
        </p:nvSpPr>
        <p:spPr>
          <a:xfrm>
            <a:off x="32149700" y="17404100"/>
            <a:ext cx="1237800" cy="5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000000"/>
                </a:solidFill>
                <a:latin typeface="Roboto"/>
                <a:ea typeface="Roboto"/>
                <a:cs typeface="Roboto"/>
                <a:sym typeface="Roboto"/>
              </a:rPr>
              <a:t>Wx, Wy</a:t>
            </a:r>
            <a:endParaRPr b="1" sz="1800">
              <a:solidFill>
                <a:srgbClr val="FF0000"/>
              </a:solidFill>
              <a:latin typeface="Roboto"/>
              <a:ea typeface="Roboto"/>
              <a:cs typeface="Roboto"/>
              <a:sym typeface="Roboto"/>
            </a:endParaRPr>
          </a:p>
        </p:txBody>
      </p:sp>
      <p:sp>
        <p:nvSpPr>
          <p:cNvPr id="129" name="Shape 129"/>
          <p:cNvSpPr/>
          <p:nvPr/>
        </p:nvSpPr>
        <p:spPr>
          <a:xfrm>
            <a:off x="41855678" y="27816966"/>
            <a:ext cx="1434900" cy="10866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42061580" y="27816966"/>
            <a:ext cx="1023300" cy="10866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43282919" y="27816965"/>
            <a:ext cx="3382200" cy="572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txBox="1"/>
          <p:nvPr/>
        </p:nvSpPr>
        <p:spPr>
          <a:xfrm>
            <a:off x="40385776" y="28912796"/>
            <a:ext cx="5848800" cy="48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Campfire screen orientation (reference)</a:t>
            </a:r>
            <a:endParaRPr sz="1800"/>
          </a:p>
        </p:txBody>
      </p:sp>
      <p:sp>
        <p:nvSpPr>
          <p:cNvPr id="133" name="Shape 133"/>
          <p:cNvSpPr txBox="1"/>
          <p:nvPr/>
        </p:nvSpPr>
        <p:spPr>
          <a:xfrm>
            <a:off x="38718649" y="27829823"/>
            <a:ext cx="2268000" cy="48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0000"/>
                </a:solidFill>
              </a:rPr>
              <a:t>Fx</a:t>
            </a:r>
            <a:r>
              <a:rPr baseline="30000" lang="en-US" sz="1800">
                <a:solidFill>
                  <a:srgbClr val="FF0000"/>
                </a:solidFill>
              </a:rPr>
              <a:t>0</a:t>
            </a:r>
            <a:r>
              <a:rPr lang="en-US" sz="1800">
                <a:solidFill>
                  <a:srgbClr val="FF0000"/>
                </a:solidFill>
              </a:rPr>
              <a:t>, Fy</a:t>
            </a:r>
            <a:r>
              <a:rPr baseline="30000" lang="en-US" sz="1800">
                <a:solidFill>
                  <a:srgbClr val="FF0000"/>
                </a:solidFill>
              </a:rPr>
              <a:t>0</a:t>
            </a:r>
            <a:r>
              <a:rPr lang="en-US" sz="1800">
                <a:solidFill>
                  <a:srgbClr val="FF0000"/>
                </a:solidFill>
              </a:rPr>
              <a:t> = </a:t>
            </a:r>
            <a:r>
              <a:rPr lang="en-US" sz="1800">
                <a:solidFill>
                  <a:srgbClr val="FF0000"/>
                </a:solidFill>
              </a:rPr>
              <a:t>-1920, 0</a:t>
            </a:r>
            <a:endParaRPr sz="1800">
              <a:solidFill>
                <a:srgbClr val="FF0000"/>
              </a:solidFill>
            </a:endParaRPr>
          </a:p>
        </p:txBody>
      </p:sp>
      <p:cxnSp>
        <p:nvCxnSpPr>
          <p:cNvPr id="134" name="Shape 134"/>
          <p:cNvCxnSpPr>
            <a:stCxn id="133" idx="3"/>
          </p:cNvCxnSpPr>
          <p:nvPr/>
        </p:nvCxnSpPr>
        <p:spPr>
          <a:xfrm flipH="1" rot="10800000">
            <a:off x="40986649" y="27859523"/>
            <a:ext cx="830100" cy="213900"/>
          </a:xfrm>
          <a:prstGeom prst="straightConnector1">
            <a:avLst/>
          </a:prstGeom>
          <a:noFill/>
          <a:ln cap="flat" cmpd="sng" w="38100">
            <a:solidFill>
              <a:srgbClr val="FF0000"/>
            </a:solidFill>
            <a:prstDash val="solid"/>
            <a:round/>
            <a:headEnd len="med" w="med" type="none"/>
            <a:tailEnd len="med" w="med" type="triangle"/>
          </a:ln>
        </p:spPr>
      </p:cxnSp>
      <p:cxnSp>
        <p:nvCxnSpPr>
          <p:cNvPr id="135" name="Shape 135"/>
          <p:cNvCxnSpPr>
            <a:stCxn id="136" idx="1"/>
          </p:cNvCxnSpPr>
          <p:nvPr/>
        </p:nvCxnSpPr>
        <p:spPr>
          <a:xfrm flipH="1">
            <a:off x="43287674" y="27534850"/>
            <a:ext cx="420900" cy="264600"/>
          </a:xfrm>
          <a:prstGeom prst="straightConnector1">
            <a:avLst/>
          </a:prstGeom>
          <a:noFill/>
          <a:ln cap="flat" cmpd="sng" w="38100">
            <a:solidFill>
              <a:srgbClr val="FF0000"/>
            </a:solidFill>
            <a:prstDash val="solid"/>
            <a:round/>
            <a:headEnd len="med" w="med" type="none"/>
            <a:tailEnd len="med" w="med" type="triangle"/>
          </a:ln>
        </p:spPr>
      </p:cxnSp>
      <p:cxnSp>
        <p:nvCxnSpPr>
          <p:cNvPr id="137" name="Shape 137"/>
          <p:cNvCxnSpPr/>
          <p:nvPr/>
        </p:nvCxnSpPr>
        <p:spPr>
          <a:xfrm flipH="1">
            <a:off x="36913523" y="24481116"/>
            <a:ext cx="4500" cy="2930100"/>
          </a:xfrm>
          <a:prstGeom prst="straightConnector1">
            <a:avLst/>
          </a:prstGeom>
          <a:noFill/>
          <a:ln cap="flat" cmpd="sng" w="19050">
            <a:solidFill>
              <a:srgbClr val="FF0000"/>
            </a:solidFill>
            <a:prstDash val="solid"/>
            <a:round/>
            <a:headEnd len="med" w="med" type="oval"/>
            <a:tailEnd len="med" w="med" type="triangle"/>
          </a:ln>
        </p:spPr>
      </p:cxnSp>
      <p:cxnSp>
        <p:nvCxnSpPr>
          <p:cNvPr id="138" name="Shape 138"/>
          <p:cNvCxnSpPr/>
          <p:nvPr/>
        </p:nvCxnSpPr>
        <p:spPr>
          <a:xfrm rot="10800000">
            <a:off x="35650750" y="23078400"/>
            <a:ext cx="1258800" cy="1498200"/>
          </a:xfrm>
          <a:prstGeom prst="straightConnector1">
            <a:avLst/>
          </a:prstGeom>
          <a:noFill/>
          <a:ln cap="flat" cmpd="sng" w="38100">
            <a:solidFill>
              <a:srgbClr val="1155CC"/>
            </a:solidFill>
            <a:prstDash val="solid"/>
            <a:round/>
            <a:headEnd len="med" w="med" type="oval"/>
            <a:tailEnd len="med" w="med" type="triangle"/>
          </a:ln>
        </p:spPr>
      </p:cxnSp>
      <p:sp>
        <p:nvSpPr>
          <p:cNvPr id="139" name="Shape 139"/>
          <p:cNvSpPr/>
          <p:nvPr/>
        </p:nvSpPr>
        <p:spPr>
          <a:xfrm>
            <a:off x="35679355" y="23648975"/>
            <a:ext cx="1250375" cy="2183675"/>
          </a:xfrm>
          <a:custGeom>
            <a:pathLst>
              <a:path extrusionOk="0" h="87347" w="50015">
                <a:moveTo>
                  <a:pt x="50015" y="87347"/>
                </a:moveTo>
                <a:cubicBezTo>
                  <a:pt x="46347" y="86579"/>
                  <a:pt x="34420" y="85657"/>
                  <a:pt x="28005" y="82738"/>
                </a:cubicBezTo>
                <a:cubicBezTo>
                  <a:pt x="21590" y="79819"/>
                  <a:pt x="15752" y="74557"/>
                  <a:pt x="11527" y="69832"/>
                </a:cubicBezTo>
                <a:cubicBezTo>
                  <a:pt x="7302" y="65107"/>
                  <a:pt x="4556" y="60248"/>
                  <a:pt x="2654" y="54390"/>
                </a:cubicBezTo>
                <a:cubicBezTo>
                  <a:pt x="753" y="48532"/>
                  <a:pt x="-381" y="41311"/>
                  <a:pt x="118" y="34685"/>
                </a:cubicBezTo>
                <a:cubicBezTo>
                  <a:pt x="617" y="28059"/>
                  <a:pt x="2769" y="20415"/>
                  <a:pt x="5650" y="14634"/>
                </a:cubicBezTo>
                <a:cubicBezTo>
                  <a:pt x="8531" y="8853"/>
                  <a:pt x="15445" y="2439"/>
                  <a:pt x="17404" y="0"/>
                </a:cubicBezTo>
              </a:path>
            </a:pathLst>
          </a:custGeom>
          <a:noFill/>
          <a:ln cap="flat" cmpd="sng" w="38100">
            <a:solidFill>
              <a:srgbClr val="FF0000"/>
            </a:solidFill>
            <a:prstDash val="dash"/>
            <a:round/>
            <a:headEnd len="med" w="med" type="none"/>
            <a:tailEnd len="med" w="med" type="triangle"/>
          </a:ln>
        </p:spPr>
      </p:sp>
      <p:sp>
        <p:nvSpPr>
          <p:cNvPr id="140" name="Shape 140"/>
          <p:cNvSpPr txBox="1"/>
          <p:nvPr/>
        </p:nvSpPr>
        <p:spPr>
          <a:xfrm>
            <a:off x="45031425" y="28903500"/>
            <a:ext cx="4233000" cy="5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rgbClr val="FF0000"/>
                </a:solidFill>
              </a:rPr>
              <a:t>Wall width, height = </a:t>
            </a:r>
            <a:r>
              <a:rPr lang="en-US" sz="1800">
                <a:solidFill>
                  <a:srgbClr val="FF0000"/>
                </a:solidFill>
              </a:rPr>
              <a:t>6400, 800</a:t>
            </a:r>
            <a:endParaRPr sz="1800">
              <a:solidFill>
                <a:srgbClr val="FF0000"/>
              </a:solidFill>
            </a:endParaRPr>
          </a:p>
        </p:txBody>
      </p:sp>
      <p:cxnSp>
        <p:nvCxnSpPr>
          <p:cNvPr id="141" name="Shape 141"/>
          <p:cNvCxnSpPr/>
          <p:nvPr/>
        </p:nvCxnSpPr>
        <p:spPr>
          <a:xfrm rot="10800000">
            <a:off x="46670499" y="28499830"/>
            <a:ext cx="139200" cy="570300"/>
          </a:xfrm>
          <a:prstGeom prst="straightConnector1">
            <a:avLst/>
          </a:prstGeom>
          <a:noFill/>
          <a:ln cap="flat" cmpd="sng" w="38100">
            <a:solidFill>
              <a:srgbClr val="FF0000"/>
            </a:solidFill>
            <a:prstDash val="solid"/>
            <a:round/>
            <a:headEnd len="med" w="med" type="none"/>
            <a:tailEnd len="med" w="med" type="triangle"/>
          </a:ln>
        </p:spPr>
      </p:cxnSp>
      <p:sp>
        <p:nvSpPr>
          <p:cNvPr id="142" name="Shape 142"/>
          <p:cNvSpPr/>
          <p:nvPr/>
        </p:nvSpPr>
        <p:spPr>
          <a:xfrm>
            <a:off x="34457934" y="22698275"/>
            <a:ext cx="2454525" cy="4384675"/>
          </a:xfrm>
          <a:custGeom>
            <a:pathLst>
              <a:path extrusionOk="0" h="175387" w="98181">
                <a:moveTo>
                  <a:pt x="98181" y="175387"/>
                </a:moveTo>
                <a:cubicBezTo>
                  <a:pt x="95339" y="175195"/>
                  <a:pt x="86773" y="175195"/>
                  <a:pt x="81126" y="174235"/>
                </a:cubicBezTo>
                <a:cubicBezTo>
                  <a:pt x="75480" y="173275"/>
                  <a:pt x="69680" y="171565"/>
                  <a:pt x="64302" y="169625"/>
                </a:cubicBezTo>
                <a:cubicBezTo>
                  <a:pt x="58924" y="167685"/>
                  <a:pt x="53632" y="165383"/>
                  <a:pt x="48860" y="162596"/>
                </a:cubicBezTo>
                <a:cubicBezTo>
                  <a:pt x="44088" y="159809"/>
                  <a:pt x="39896" y="156574"/>
                  <a:pt x="35672" y="152902"/>
                </a:cubicBezTo>
                <a:cubicBezTo>
                  <a:pt x="31448" y="149230"/>
                  <a:pt x="27210" y="145161"/>
                  <a:pt x="23515" y="140564"/>
                </a:cubicBezTo>
                <a:cubicBezTo>
                  <a:pt x="19820" y="135967"/>
                  <a:pt x="16302" y="130342"/>
                  <a:pt x="13501" y="125322"/>
                </a:cubicBezTo>
                <a:cubicBezTo>
                  <a:pt x="10700" y="120302"/>
                  <a:pt x="8708" y="115773"/>
                  <a:pt x="6708" y="110443"/>
                </a:cubicBezTo>
                <a:cubicBezTo>
                  <a:pt x="4708" y="105113"/>
                  <a:pt x="2617" y="99071"/>
                  <a:pt x="1499" y="93340"/>
                </a:cubicBezTo>
                <a:cubicBezTo>
                  <a:pt x="381" y="87609"/>
                  <a:pt x="-18" y="81836"/>
                  <a:pt x="1" y="76055"/>
                </a:cubicBezTo>
                <a:cubicBezTo>
                  <a:pt x="20" y="70274"/>
                  <a:pt x="692" y="64302"/>
                  <a:pt x="1614" y="58655"/>
                </a:cubicBezTo>
                <a:cubicBezTo>
                  <a:pt x="2536" y="53009"/>
                  <a:pt x="3669" y="47535"/>
                  <a:pt x="5532" y="42176"/>
                </a:cubicBezTo>
                <a:cubicBezTo>
                  <a:pt x="7395" y="36818"/>
                  <a:pt x="9854" y="31478"/>
                  <a:pt x="12792" y="26504"/>
                </a:cubicBezTo>
                <a:cubicBezTo>
                  <a:pt x="15731" y="21530"/>
                  <a:pt x="19533" y="16747"/>
                  <a:pt x="23163" y="12330"/>
                </a:cubicBezTo>
                <a:cubicBezTo>
                  <a:pt x="26793" y="7913"/>
                  <a:pt x="32670" y="2055"/>
                  <a:pt x="34571" y="0"/>
                </a:cubicBezTo>
              </a:path>
            </a:pathLst>
          </a:custGeom>
          <a:noFill/>
          <a:ln cap="flat" cmpd="sng" w="38100">
            <a:solidFill>
              <a:srgbClr val="FF0000"/>
            </a:solidFill>
            <a:prstDash val="solid"/>
            <a:round/>
            <a:headEnd len="med" w="med" type="none"/>
            <a:tailEnd len="med" w="med" type="triangle"/>
          </a:ln>
        </p:spPr>
      </p:sp>
      <p:cxnSp>
        <p:nvCxnSpPr>
          <p:cNvPr id="143" name="Shape 143"/>
          <p:cNvCxnSpPr/>
          <p:nvPr/>
        </p:nvCxnSpPr>
        <p:spPr>
          <a:xfrm>
            <a:off x="36906675" y="24590175"/>
            <a:ext cx="2853300" cy="0"/>
          </a:xfrm>
          <a:prstGeom prst="straightConnector1">
            <a:avLst/>
          </a:prstGeom>
          <a:noFill/>
          <a:ln cap="flat" cmpd="sng" w="38100">
            <a:solidFill>
              <a:srgbClr val="FF00FF"/>
            </a:solidFill>
            <a:prstDash val="solid"/>
            <a:round/>
            <a:headEnd len="med" w="med" type="none"/>
            <a:tailEnd len="med" w="med" type="none"/>
          </a:ln>
        </p:spPr>
      </p:cxnSp>
      <p:sp>
        <p:nvSpPr>
          <p:cNvPr id="144" name="Shape 144"/>
          <p:cNvSpPr txBox="1"/>
          <p:nvPr/>
        </p:nvSpPr>
        <p:spPr>
          <a:xfrm>
            <a:off x="37669718" y="23884702"/>
            <a:ext cx="1990800" cy="572400"/>
          </a:xfrm>
          <a:prstGeom prst="rect">
            <a:avLst/>
          </a:prstGeom>
          <a:solidFill>
            <a:srgbClr val="8F8F8F">
              <a:alpha val="33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800">
                <a:solidFill>
                  <a:srgbClr val="FF00FF"/>
                </a:solidFill>
              </a:rPr>
              <a:t>screenRadius</a:t>
            </a:r>
            <a:endParaRPr b="1" sz="1800">
              <a:solidFill>
                <a:srgbClr val="FF00FF"/>
              </a:solidFill>
            </a:endParaRPr>
          </a:p>
        </p:txBody>
      </p:sp>
      <p:sp>
        <p:nvSpPr>
          <p:cNvPr id="145" name="Shape 145"/>
          <p:cNvSpPr txBox="1"/>
          <p:nvPr/>
        </p:nvSpPr>
        <p:spPr>
          <a:xfrm>
            <a:off x="28313625" y="15744975"/>
            <a:ext cx="21006600" cy="12033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6000">
                <a:solidFill>
                  <a:srgbClr val="FFFFFF"/>
                </a:solidFill>
                <a:latin typeface="Roboto"/>
                <a:ea typeface="Roboto"/>
                <a:cs typeface="Roboto"/>
                <a:sym typeface="Roboto"/>
              </a:rPr>
              <a:t>Mouse Event Listener Logic</a:t>
            </a:r>
            <a:endParaRPr b="1" sz="6000">
              <a:solidFill>
                <a:srgbClr val="FFFFFF"/>
              </a:solidFill>
              <a:latin typeface="Roboto"/>
              <a:ea typeface="Roboto"/>
              <a:cs typeface="Roboto"/>
              <a:sym typeface="Roboto"/>
            </a:endParaRPr>
          </a:p>
        </p:txBody>
      </p:sp>
      <p:sp>
        <p:nvSpPr>
          <p:cNvPr id="146" name="Shape 146"/>
          <p:cNvSpPr/>
          <p:nvPr/>
        </p:nvSpPr>
        <p:spPr>
          <a:xfrm>
            <a:off x="36721150" y="24386925"/>
            <a:ext cx="390000" cy="388800"/>
          </a:xfrm>
          <a:prstGeom prst="ellipse">
            <a:avLst/>
          </a:prstGeom>
          <a:solidFill>
            <a:srgbClr val="FF99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9900"/>
              </a:solidFill>
            </a:endParaRPr>
          </a:p>
        </p:txBody>
      </p:sp>
      <p:sp>
        <p:nvSpPr>
          <p:cNvPr id="147" name="Shape 147"/>
          <p:cNvSpPr/>
          <p:nvPr/>
        </p:nvSpPr>
        <p:spPr>
          <a:xfrm>
            <a:off x="1706900" y="18312100"/>
            <a:ext cx="23767800" cy="11210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txBox="1"/>
          <p:nvPr/>
        </p:nvSpPr>
        <p:spPr>
          <a:xfrm>
            <a:off x="1706850" y="18289425"/>
            <a:ext cx="23767800" cy="10749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6000">
                <a:solidFill>
                  <a:srgbClr val="FFFFFF"/>
                </a:solidFill>
                <a:latin typeface="Roboto"/>
                <a:ea typeface="Roboto"/>
                <a:cs typeface="Roboto"/>
                <a:sym typeface="Roboto"/>
              </a:rPr>
              <a:t>Mouse Wrangler Specifications</a:t>
            </a:r>
            <a:endParaRPr b="1" sz="6000">
              <a:solidFill>
                <a:srgbClr val="FFFFFF"/>
              </a:solidFill>
              <a:latin typeface="Roboto"/>
              <a:ea typeface="Roboto"/>
              <a:cs typeface="Roboto"/>
              <a:sym typeface="Roboto"/>
            </a:endParaRPr>
          </a:p>
        </p:txBody>
      </p:sp>
      <p:pic>
        <p:nvPicPr>
          <p:cNvPr id="149" name="Shape 149"/>
          <p:cNvPicPr preferRelativeResize="0"/>
          <p:nvPr/>
        </p:nvPicPr>
        <p:blipFill>
          <a:blip r:embed="rId6">
            <a:alphaModFix/>
          </a:blip>
          <a:stretch>
            <a:fillRect/>
          </a:stretch>
        </p:blipFill>
        <p:spPr>
          <a:xfrm>
            <a:off x="2581290" y="19797115"/>
            <a:ext cx="6878366" cy="9171196"/>
          </a:xfrm>
          <a:prstGeom prst="rect">
            <a:avLst/>
          </a:prstGeom>
          <a:noFill/>
          <a:ln>
            <a:noFill/>
          </a:ln>
        </p:spPr>
      </p:pic>
      <p:sp>
        <p:nvSpPr>
          <p:cNvPr id="150" name="Shape 150"/>
          <p:cNvSpPr/>
          <p:nvPr/>
        </p:nvSpPr>
        <p:spPr>
          <a:xfrm>
            <a:off x="2284010" y="22466720"/>
            <a:ext cx="7932300" cy="65013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1" name="Shape 151"/>
          <p:cNvCxnSpPr/>
          <p:nvPr/>
        </p:nvCxnSpPr>
        <p:spPr>
          <a:xfrm>
            <a:off x="3356964" y="20601812"/>
            <a:ext cx="970800" cy="2490600"/>
          </a:xfrm>
          <a:prstGeom prst="straightConnector1">
            <a:avLst/>
          </a:prstGeom>
          <a:noFill/>
          <a:ln cap="flat" cmpd="sng" w="38100">
            <a:solidFill>
              <a:srgbClr val="FF00FF"/>
            </a:solidFill>
            <a:prstDash val="solid"/>
            <a:round/>
            <a:headEnd len="med" w="med" type="none"/>
            <a:tailEnd len="med" w="med" type="none"/>
          </a:ln>
        </p:spPr>
      </p:cxnSp>
      <p:sp>
        <p:nvSpPr>
          <p:cNvPr id="152" name="Shape 152"/>
          <p:cNvSpPr txBox="1"/>
          <p:nvPr/>
        </p:nvSpPr>
        <p:spPr>
          <a:xfrm>
            <a:off x="1973849" y="20110221"/>
            <a:ext cx="1587600" cy="983100"/>
          </a:xfrm>
          <a:prstGeom prst="rect">
            <a:avLst/>
          </a:prstGeom>
          <a:solidFill>
            <a:srgbClr val="D9D9D9"/>
          </a:solid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000000"/>
                </a:solidFill>
              </a:rPr>
              <a:t>User at </a:t>
            </a:r>
            <a:br>
              <a:rPr lang="en-US" sz="1000">
                <a:solidFill>
                  <a:srgbClr val="000000"/>
                </a:solidFill>
              </a:rPr>
            </a:br>
            <a:r>
              <a:rPr lang="en-US" sz="1000">
                <a:solidFill>
                  <a:srgbClr val="000000"/>
                </a:solidFill>
              </a:rPr>
              <a:t>12 O'Clock*</a:t>
            </a:r>
            <a:endParaRPr sz="1000"/>
          </a:p>
        </p:txBody>
      </p:sp>
      <p:sp>
        <p:nvSpPr>
          <p:cNvPr id="153" name="Shape 153"/>
          <p:cNvSpPr txBox="1"/>
          <p:nvPr/>
        </p:nvSpPr>
        <p:spPr>
          <a:xfrm rot="-1019573">
            <a:off x="2367551" y="21989507"/>
            <a:ext cx="885876" cy="344964"/>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A2</a:t>
            </a:r>
            <a:endParaRPr/>
          </a:p>
        </p:txBody>
      </p:sp>
      <p:cxnSp>
        <p:nvCxnSpPr>
          <p:cNvPr id="154" name="Shape 154"/>
          <p:cNvCxnSpPr>
            <a:stCxn id="155" idx="1"/>
            <a:endCxn id="153" idx="3"/>
          </p:cNvCxnSpPr>
          <p:nvPr/>
        </p:nvCxnSpPr>
        <p:spPr>
          <a:xfrm flipH="1">
            <a:off x="3234118" y="21628673"/>
            <a:ext cx="1090200" cy="403800"/>
          </a:xfrm>
          <a:prstGeom prst="straightConnector1">
            <a:avLst/>
          </a:prstGeom>
          <a:noFill/>
          <a:ln cap="flat" cmpd="sng" w="28575">
            <a:solidFill>
              <a:srgbClr val="FF00FF"/>
            </a:solidFill>
            <a:prstDash val="solid"/>
            <a:round/>
            <a:headEnd len="med" w="med" type="triangle"/>
            <a:tailEnd len="med" w="med" type="triangle"/>
          </a:ln>
        </p:spPr>
      </p:cxnSp>
      <p:sp>
        <p:nvSpPr>
          <p:cNvPr id="155" name="Shape 155"/>
          <p:cNvSpPr txBox="1"/>
          <p:nvPr/>
        </p:nvSpPr>
        <p:spPr>
          <a:xfrm rot="-1018276">
            <a:off x="4306527" y="21336941"/>
            <a:ext cx="817083" cy="344964"/>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A1</a:t>
            </a:r>
            <a:endParaRPr/>
          </a:p>
        </p:txBody>
      </p:sp>
      <p:sp>
        <p:nvSpPr>
          <p:cNvPr id="156" name="Shape 156"/>
          <p:cNvSpPr txBox="1"/>
          <p:nvPr/>
        </p:nvSpPr>
        <p:spPr>
          <a:xfrm rot="-1019573">
            <a:off x="2489883" y="22325121"/>
            <a:ext cx="885876" cy="344964"/>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B1</a:t>
            </a:r>
            <a:endParaRPr/>
          </a:p>
        </p:txBody>
      </p:sp>
      <p:sp>
        <p:nvSpPr>
          <p:cNvPr id="157" name="Shape 157"/>
          <p:cNvSpPr txBox="1"/>
          <p:nvPr/>
        </p:nvSpPr>
        <p:spPr>
          <a:xfrm rot="-1018276">
            <a:off x="4428859" y="21672554"/>
            <a:ext cx="817083" cy="344964"/>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B2</a:t>
            </a:r>
            <a:endParaRPr/>
          </a:p>
        </p:txBody>
      </p:sp>
      <p:sp>
        <p:nvSpPr>
          <p:cNvPr id="158" name="Shape 158"/>
          <p:cNvSpPr txBox="1"/>
          <p:nvPr/>
        </p:nvSpPr>
        <p:spPr>
          <a:xfrm>
            <a:off x="6479062" y="21525463"/>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E2</a:t>
            </a:r>
            <a:endParaRPr/>
          </a:p>
        </p:txBody>
      </p:sp>
      <p:sp>
        <p:nvSpPr>
          <p:cNvPr id="159" name="Shape 159"/>
          <p:cNvSpPr txBox="1"/>
          <p:nvPr/>
        </p:nvSpPr>
        <p:spPr>
          <a:xfrm>
            <a:off x="6274691" y="23147531"/>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D2</a:t>
            </a:r>
            <a:endParaRPr/>
          </a:p>
        </p:txBody>
      </p:sp>
      <p:cxnSp>
        <p:nvCxnSpPr>
          <p:cNvPr id="160" name="Shape 160"/>
          <p:cNvCxnSpPr>
            <a:stCxn id="158" idx="2"/>
            <a:endCxn id="159" idx="0"/>
          </p:cNvCxnSpPr>
          <p:nvPr/>
        </p:nvCxnSpPr>
        <p:spPr>
          <a:xfrm flipH="1">
            <a:off x="6683512" y="21870463"/>
            <a:ext cx="204300" cy="1277100"/>
          </a:xfrm>
          <a:prstGeom prst="straightConnector1">
            <a:avLst/>
          </a:prstGeom>
          <a:noFill/>
          <a:ln cap="flat" cmpd="sng" w="28575">
            <a:solidFill>
              <a:srgbClr val="FF00FF"/>
            </a:solidFill>
            <a:prstDash val="solid"/>
            <a:round/>
            <a:headEnd len="med" w="med" type="triangle"/>
            <a:tailEnd len="med" w="med" type="triangle"/>
          </a:ln>
        </p:spPr>
      </p:cxnSp>
      <p:sp>
        <p:nvSpPr>
          <p:cNvPr id="161" name="Shape 161"/>
          <p:cNvSpPr txBox="1"/>
          <p:nvPr/>
        </p:nvSpPr>
        <p:spPr>
          <a:xfrm>
            <a:off x="6479062" y="21180440"/>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D1</a:t>
            </a:r>
            <a:endParaRPr/>
          </a:p>
        </p:txBody>
      </p:sp>
      <p:sp>
        <p:nvSpPr>
          <p:cNvPr id="162" name="Shape 162"/>
          <p:cNvSpPr txBox="1"/>
          <p:nvPr/>
        </p:nvSpPr>
        <p:spPr>
          <a:xfrm>
            <a:off x="6272167" y="23508642"/>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E1</a:t>
            </a:r>
            <a:endParaRPr/>
          </a:p>
        </p:txBody>
      </p:sp>
      <p:sp>
        <p:nvSpPr>
          <p:cNvPr id="163" name="Shape 163"/>
          <p:cNvSpPr/>
          <p:nvPr/>
        </p:nvSpPr>
        <p:spPr>
          <a:xfrm>
            <a:off x="4148909" y="22172845"/>
            <a:ext cx="2682406" cy="383322"/>
          </a:xfrm>
          <a:custGeom>
            <a:pathLst>
              <a:path extrusionOk="0" h="8599" w="60174">
                <a:moveTo>
                  <a:pt x="0" y="8599"/>
                </a:moveTo>
                <a:cubicBezTo>
                  <a:pt x="3677" y="7501"/>
                  <a:pt x="14853" y="3441"/>
                  <a:pt x="22064" y="2008"/>
                </a:cubicBezTo>
                <a:cubicBezTo>
                  <a:pt x="29275" y="575"/>
                  <a:pt x="36916" y="-45"/>
                  <a:pt x="43268" y="3"/>
                </a:cubicBezTo>
                <a:cubicBezTo>
                  <a:pt x="49620" y="51"/>
                  <a:pt x="57356" y="1913"/>
                  <a:pt x="60174" y="2295"/>
                </a:cubicBezTo>
              </a:path>
            </a:pathLst>
          </a:custGeom>
          <a:noFill/>
          <a:ln cap="flat" cmpd="sng" w="28575">
            <a:solidFill>
              <a:srgbClr val="FF00FF"/>
            </a:solidFill>
            <a:prstDash val="solid"/>
            <a:round/>
            <a:headEnd len="med" w="med" type="triangle"/>
            <a:tailEnd len="med" w="med" type="triangle"/>
          </a:ln>
        </p:spPr>
      </p:sp>
      <p:sp>
        <p:nvSpPr>
          <p:cNvPr id="164" name="Shape 164"/>
          <p:cNvSpPr txBox="1"/>
          <p:nvPr/>
        </p:nvSpPr>
        <p:spPr>
          <a:xfrm>
            <a:off x="5278475" y="22004549"/>
            <a:ext cx="885900" cy="2937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t>
            </a:r>
            <a:endParaRPr/>
          </a:p>
        </p:txBody>
      </p:sp>
      <p:sp>
        <p:nvSpPr>
          <p:cNvPr id="165" name="Shape 165"/>
          <p:cNvSpPr txBox="1"/>
          <p:nvPr/>
        </p:nvSpPr>
        <p:spPr>
          <a:xfrm>
            <a:off x="9733825" y="22690049"/>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C2</a:t>
            </a:r>
            <a:endParaRPr/>
          </a:p>
        </p:txBody>
      </p:sp>
      <p:sp>
        <p:nvSpPr>
          <p:cNvPr id="166" name="Shape 166"/>
          <p:cNvSpPr txBox="1"/>
          <p:nvPr/>
        </p:nvSpPr>
        <p:spPr>
          <a:xfrm>
            <a:off x="7601608" y="21525484"/>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C1</a:t>
            </a:r>
            <a:endParaRPr/>
          </a:p>
        </p:txBody>
      </p:sp>
      <p:sp>
        <p:nvSpPr>
          <p:cNvPr id="167" name="Shape 167"/>
          <p:cNvSpPr txBox="1"/>
          <p:nvPr/>
        </p:nvSpPr>
        <p:spPr>
          <a:xfrm>
            <a:off x="9113699" y="21129513"/>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F1</a:t>
            </a:r>
            <a:endParaRPr/>
          </a:p>
        </p:txBody>
      </p:sp>
      <p:sp>
        <p:nvSpPr>
          <p:cNvPr id="168" name="Shape 168"/>
          <p:cNvSpPr txBox="1"/>
          <p:nvPr/>
        </p:nvSpPr>
        <p:spPr>
          <a:xfrm>
            <a:off x="8590027" y="23035068"/>
            <a:ext cx="817500" cy="345000"/>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F2</a:t>
            </a:r>
            <a:endParaRPr/>
          </a:p>
        </p:txBody>
      </p:sp>
      <p:cxnSp>
        <p:nvCxnSpPr>
          <p:cNvPr id="169" name="Shape 169"/>
          <p:cNvCxnSpPr>
            <a:stCxn id="167" idx="2"/>
            <a:endCxn id="168" idx="0"/>
          </p:cNvCxnSpPr>
          <p:nvPr/>
        </p:nvCxnSpPr>
        <p:spPr>
          <a:xfrm flipH="1">
            <a:off x="8998649" y="21474513"/>
            <a:ext cx="523800" cy="1560600"/>
          </a:xfrm>
          <a:prstGeom prst="straightConnector1">
            <a:avLst/>
          </a:prstGeom>
          <a:noFill/>
          <a:ln cap="flat" cmpd="sng" w="28575">
            <a:solidFill>
              <a:srgbClr val="FF00FF"/>
            </a:solidFill>
            <a:prstDash val="solid"/>
            <a:round/>
            <a:headEnd len="med" w="med" type="triangle"/>
            <a:tailEnd len="med" w="med" type="triangle"/>
          </a:ln>
        </p:spPr>
      </p:cxnSp>
      <p:sp>
        <p:nvSpPr>
          <p:cNvPr id="170" name="Shape 170"/>
          <p:cNvSpPr/>
          <p:nvPr/>
        </p:nvSpPr>
        <p:spPr>
          <a:xfrm>
            <a:off x="8412867" y="21738650"/>
            <a:ext cx="1673394" cy="983200"/>
          </a:xfrm>
          <a:custGeom>
            <a:pathLst>
              <a:path extrusionOk="0" h="18339" w="38396">
                <a:moveTo>
                  <a:pt x="0" y="0"/>
                </a:moveTo>
                <a:cubicBezTo>
                  <a:pt x="2722" y="1099"/>
                  <a:pt x="11748" y="4538"/>
                  <a:pt x="16333" y="6591"/>
                </a:cubicBezTo>
                <a:cubicBezTo>
                  <a:pt x="20918" y="8645"/>
                  <a:pt x="23831" y="10363"/>
                  <a:pt x="27508" y="12321"/>
                </a:cubicBezTo>
                <a:cubicBezTo>
                  <a:pt x="31185" y="14279"/>
                  <a:pt x="36581" y="17336"/>
                  <a:pt x="38396" y="18339"/>
                </a:cubicBezTo>
              </a:path>
            </a:pathLst>
          </a:custGeom>
          <a:noFill/>
          <a:ln cap="flat" cmpd="sng" w="28575">
            <a:solidFill>
              <a:srgbClr val="FF00FF"/>
            </a:solidFill>
            <a:prstDash val="solid"/>
            <a:round/>
            <a:headEnd len="med" w="med" type="triangle"/>
            <a:tailEnd len="med" w="med" type="triangle"/>
          </a:ln>
        </p:spPr>
      </p:sp>
      <p:sp>
        <p:nvSpPr>
          <p:cNvPr id="171" name="Shape 171"/>
          <p:cNvSpPr txBox="1"/>
          <p:nvPr/>
        </p:nvSpPr>
        <p:spPr>
          <a:xfrm rot="9139539">
            <a:off x="4972778" y="25763936"/>
            <a:ext cx="817749" cy="344728"/>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G2</a:t>
            </a:r>
            <a:endParaRPr/>
          </a:p>
        </p:txBody>
      </p:sp>
      <p:cxnSp>
        <p:nvCxnSpPr>
          <p:cNvPr id="172" name="Shape 172"/>
          <p:cNvCxnSpPr>
            <a:stCxn id="173" idx="3"/>
            <a:endCxn id="171" idx="1"/>
          </p:cNvCxnSpPr>
          <p:nvPr/>
        </p:nvCxnSpPr>
        <p:spPr>
          <a:xfrm flipH="1">
            <a:off x="5743614" y="25214790"/>
            <a:ext cx="1015200" cy="531600"/>
          </a:xfrm>
          <a:prstGeom prst="straightConnector1">
            <a:avLst/>
          </a:prstGeom>
          <a:noFill/>
          <a:ln cap="flat" cmpd="sng" w="28575">
            <a:solidFill>
              <a:srgbClr val="FF00FF"/>
            </a:solidFill>
            <a:prstDash val="solid"/>
            <a:round/>
            <a:headEnd len="med" w="med" type="triangle"/>
            <a:tailEnd len="med" w="med" type="triangle"/>
          </a:ln>
        </p:spPr>
      </p:cxnSp>
      <p:sp>
        <p:nvSpPr>
          <p:cNvPr id="173" name="Shape 173"/>
          <p:cNvSpPr txBox="1"/>
          <p:nvPr/>
        </p:nvSpPr>
        <p:spPr>
          <a:xfrm rot="9139539">
            <a:off x="6712039" y="24852527"/>
            <a:ext cx="817749" cy="344728"/>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G1</a:t>
            </a:r>
            <a:endParaRPr/>
          </a:p>
        </p:txBody>
      </p:sp>
      <p:sp>
        <p:nvSpPr>
          <p:cNvPr id="174" name="Shape 174"/>
          <p:cNvSpPr txBox="1"/>
          <p:nvPr/>
        </p:nvSpPr>
        <p:spPr>
          <a:xfrm rot="9139539">
            <a:off x="6157023" y="25936433"/>
            <a:ext cx="817749" cy="344728"/>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H1</a:t>
            </a:r>
            <a:endParaRPr/>
          </a:p>
        </p:txBody>
      </p:sp>
      <p:sp>
        <p:nvSpPr>
          <p:cNvPr id="175" name="Shape 175"/>
          <p:cNvSpPr txBox="1"/>
          <p:nvPr/>
        </p:nvSpPr>
        <p:spPr>
          <a:xfrm rot="9139539">
            <a:off x="5498999" y="24680702"/>
            <a:ext cx="817749" cy="344728"/>
          </a:xfrm>
          <a:prstGeom prst="rect">
            <a:avLst/>
          </a:prstGeom>
          <a:solidFill>
            <a:srgbClr val="D9D9D9"/>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H2</a:t>
            </a:r>
            <a:endParaRPr/>
          </a:p>
        </p:txBody>
      </p:sp>
      <p:cxnSp>
        <p:nvCxnSpPr>
          <p:cNvPr id="176" name="Shape 176"/>
          <p:cNvCxnSpPr>
            <a:stCxn id="174" idx="2"/>
            <a:endCxn id="175" idx="0"/>
          </p:cNvCxnSpPr>
          <p:nvPr/>
        </p:nvCxnSpPr>
        <p:spPr>
          <a:xfrm rot="10800000">
            <a:off x="5987947" y="25005697"/>
            <a:ext cx="498000" cy="950400"/>
          </a:xfrm>
          <a:prstGeom prst="straightConnector1">
            <a:avLst/>
          </a:prstGeom>
          <a:noFill/>
          <a:ln cap="flat" cmpd="sng" w="28575">
            <a:solidFill>
              <a:srgbClr val="FF00FF"/>
            </a:solidFill>
            <a:prstDash val="solid"/>
            <a:round/>
            <a:headEnd len="med" w="med" type="triangle"/>
            <a:tailEnd len="med" w="med" type="triangle"/>
          </a:ln>
        </p:spPr>
      </p:cxnSp>
      <p:pic>
        <p:nvPicPr>
          <p:cNvPr id="177" name="Shape 177"/>
          <p:cNvPicPr preferRelativeResize="0"/>
          <p:nvPr/>
        </p:nvPicPr>
        <p:blipFill>
          <a:blip r:embed="rId4">
            <a:alphaModFix/>
          </a:blip>
          <a:stretch>
            <a:fillRect/>
          </a:stretch>
        </p:blipFill>
        <p:spPr>
          <a:xfrm>
            <a:off x="3234188" y="19797113"/>
            <a:ext cx="610259" cy="613018"/>
          </a:xfrm>
          <a:prstGeom prst="rect">
            <a:avLst/>
          </a:prstGeom>
          <a:noFill/>
          <a:ln>
            <a:noFill/>
          </a:ln>
        </p:spPr>
      </p:pic>
      <p:sp>
        <p:nvSpPr>
          <p:cNvPr id="178" name="Shape 178"/>
          <p:cNvSpPr txBox="1"/>
          <p:nvPr/>
        </p:nvSpPr>
        <p:spPr>
          <a:xfrm>
            <a:off x="10742125" y="19797125"/>
            <a:ext cx="13588200" cy="8993400"/>
          </a:xfrm>
          <a:prstGeom prst="rect">
            <a:avLst/>
          </a:prstGeom>
          <a:solidFill>
            <a:srgbClr val="FFFFFF"/>
          </a:solidFill>
          <a:ln>
            <a:noFill/>
          </a:ln>
        </p:spPr>
        <p:txBody>
          <a:bodyPr anchorCtr="0" anchor="t" bIns="91425" lIns="91425" spcFirstLastPara="1" rIns="91425" wrap="square" tIns="91425">
            <a:noAutofit/>
          </a:bodyPr>
          <a:lstStyle/>
          <a:p>
            <a:pPr indent="-431800" lvl="0" marL="457200" rtl="0">
              <a:spcBef>
                <a:spcPts val="0"/>
              </a:spcBef>
              <a:spcAft>
                <a:spcPts val="0"/>
              </a:spcAft>
              <a:buClr>
                <a:srgbClr val="FF0000"/>
              </a:buClr>
              <a:buSzPts val="3200"/>
              <a:buChar char="❏"/>
            </a:pPr>
            <a:r>
              <a:rPr lang="en-US" sz="3200"/>
              <a:t>Leftward movement across Wall left edge (A1 -&gt; A2) causes cursor to appear at Wall right edge (B1)</a:t>
            </a:r>
            <a:endParaRPr sz="3200"/>
          </a:p>
          <a:p>
            <a:pPr indent="-431800" lvl="0" marL="457200" rtl="0">
              <a:spcBef>
                <a:spcPts val="0"/>
              </a:spcBef>
              <a:spcAft>
                <a:spcPts val="0"/>
              </a:spcAft>
              <a:buClr>
                <a:srgbClr val="FF0000"/>
              </a:buClr>
              <a:buSzPts val="3200"/>
              <a:buChar char="❏"/>
            </a:pPr>
            <a:r>
              <a:rPr lang="en-US" sz="3200"/>
              <a:t>Rightward movement across Wall right edge (B1 -&gt; B2) causes </a:t>
            </a:r>
            <a:r>
              <a:rPr lang="en-US" sz="3200">
                <a:solidFill>
                  <a:srgbClr val="000000"/>
                </a:solidFill>
              </a:rPr>
              <a:t>cursor</a:t>
            </a:r>
            <a:r>
              <a:rPr lang="en-US" sz="3200"/>
              <a:t> to appear at Wall left edge (A1)</a:t>
            </a:r>
            <a:endParaRPr sz="3200"/>
          </a:p>
          <a:p>
            <a:pPr indent="-431800" lvl="0" marL="457200" rtl="0">
              <a:spcBef>
                <a:spcPts val="0"/>
              </a:spcBef>
              <a:spcAft>
                <a:spcPts val="0"/>
              </a:spcAft>
              <a:buClr>
                <a:srgbClr val="FF0000"/>
              </a:buClr>
              <a:buSzPts val="3200"/>
              <a:buChar char="❏"/>
            </a:pPr>
            <a:r>
              <a:rPr lang="en-US" sz="3200"/>
              <a:t>Left/Right movement within Wall (C1 &lt;-&gt; C2) causes </a:t>
            </a:r>
            <a:r>
              <a:rPr lang="en-US" sz="3200">
                <a:solidFill>
                  <a:srgbClr val="000000"/>
                </a:solidFill>
              </a:rPr>
              <a:t>cursor to move </a:t>
            </a:r>
            <a:r>
              <a:rPr lang="en-US" sz="3200"/>
              <a:t>Left/Right within Wall</a:t>
            </a:r>
            <a:endParaRPr sz="3200"/>
          </a:p>
          <a:p>
            <a:pPr indent="-431800" lvl="0" marL="457200" rtl="0">
              <a:spcBef>
                <a:spcPts val="0"/>
              </a:spcBef>
              <a:spcAft>
                <a:spcPts val="0"/>
              </a:spcAft>
              <a:buClr>
                <a:srgbClr val="FF0000"/>
              </a:buClr>
              <a:buSzPts val="3200"/>
              <a:buChar char="❏"/>
            </a:pPr>
            <a:r>
              <a:rPr lang="en-US" sz="3200"/>
              <a:t>Up/Down movement within Wall (F1 &lt;-&gt; F2) causes cursor to move Up/Down within Wall</a:t>
            </a:r>
            <a:endParaRPr sz="3200"/>
          </a:p>
          <a:p>
            <a:pPr indent="-431800" lvl="0" marL="457200" rtl="0">
              <a:spcBef>
                <a:spcPts val="0"/>
              </a:spcBef>
              <a:spcAft>
                <a:spcPts val="0"/>
              </a:spcAft>
              <a:buClr>
                <a:srgbClr val="FF0000"/>
              </a:buClr>
              <a:buSzPts val="3200"/>
              <a:buChar char="❏"/>
            </a:pPr>
            <a:r>
              <a:rPr lang="en-US" sz="3200"/>
              <a:t>Downward movement across Wall bottom edge (D1 -&gt; D2) causes </a:t>
            </a:r>
            <a:r>
              <a:rPr lang="en-US" sz="3200">
                <a:solidFill>
                  <a:srgbClr val="000000"/>
                </a:solidFill>
              </a:rPr>
              <a:t>cursor</a:t>
            </a:r>
            <a:r>
              <a:rPr lang="en-US" sz="3200"/>
              <a:t> to appear at Floor edge (E1) according to Wall/Floor radial mapping (R)</a:t>
            </a:r>
            <a:endParaRPr sz="3200"/>
          </a:p>
          <a:p>
            <a:pPr indent="-431800" lvl="0" marL="457200" rtl="0">
              <a:spcBef>
                <a:spcPts val="0"/>
              </a:spcBef>
              <a:spcAft>
                <a:spcPts val="0"/>
              </a:spcAft>
              <a:buClr>
                <a:srgbClr val="FF0000"/>
              </a:buClr>
              <a:buSzPts val="3200"/>
              <a:buChar char="❏"/>
            </a:pPr>
            <a:r>
              <a:rPr lang="en-US" sz="3200"/>
              <a:t>Movement across Floor edge (E1 -&gt; E2) causes </a:t>
            </a:r>
            <a:r>
              <a:rPr lang="en-US" sz="3200">
                <a:solidFill>
                  <a:srgbClr val="000000"/>
                </a:solidFill>
              </a:rPr>
              <a:t>cursor to appear at Wall bottom edge (D1) according to Wall/Floor radial mapping (R)</a:t>
            </a:r>
            <a:endParaRPr sz="3200">
              <a:solidFill>
                <a:srgbClr val="000000"/>
              </a:solidFill>
            </a:endParaRPr>
          </a:p>
          <a:p>
            <a:pPr indent="-431800" lvl="0" marL="457200" rtl="0">
              <a:spcBef>
                <a:spcPts val="0"/>
              </a:spcBef>
              <a:spcAft>
                <a:spcPts val="0"/>
              </a:spcAft>
              <a:buClr>
                <a:srgbClr val="FF0000"/>
              </a:buClr>
              <a:buSzPts val="3200"/>
              <a:buChar char="❏"/>
            </a:pPr>
            <a:r>
              <a:rPr lang="en-US" sz="3200">
                <a:solidFill>
                  <a:srgbClr val="000000"/>
                </a:solidFill>
              </a:rPr>
              <a:t>Left/Right movement within Floor (G1 &lt;-&gt; G2) causes cursor to move Left/Right within Floor</a:t>
            </a:r>
            <a:endParaRPr sz="3200">
              <a:solidFill>
                <a:srgbClr val="000000"/>
              </a:solidFill>
            </a:endParaRPr>
          </a:p>
          <a:p>
            <a:pPr indent="-431800" lvl="0" marL="457200" rtl="0">
              <a:spcBef>
                <a:spcPts val="0"/>
              </a:spcBef>
              <a:spcAft>
                <a:spcPts val="0"/>
              </a:spcAft>
              <a:buClr>
                <a:srgbClr val="FF0000"/>
              </a:buClr>
              <a:buSzPts val="3200"/>
              <a:buChar char="❏"/>
            </a:pPr>
            <a:r>
              <a:rPr lang="en-US" sz="3200">
                <a:solidFill>
                  <a:srgbClr val="000000"/>
                </a:solidFill>
              </a:rPr>
              <a:t>Up/Down movement within Floor (H1 &lt;-&gt; H2) causes cursor to move Up/Down within Floor</a:t>
            </a:r>
            <a:endParaRPr sz="3200">
              <a:solidFill>
                <a:srgbClr val="000000"/>
              </a:solidFill>
            </a:endParaRPr>
          </a:p>
        </p:txBody>
      </p:sp>
      <p:sp>
        <p:nvSpPr>
          <p:cNvPr id="179" name="Shape 179"/>
          <p:cNvSpPr/>
          <p:nvPr/>
        </p:nvSpPr>
        <p:spPr>
          <a:xfrm>
            <a:off x="32381900" y="3879696"/>
            <a:ext cx="16831500" cy="10649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txBox="1"/>
          <p:nvPr/>
        </p:nvSpPr>
        <p:spPr>
          <a:xfrm>
            <a:off x="32381925" y="3764100"/>
            <a:ext cx="16831500" cy="13371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6000">
                <a:solidFill>
                  <a:srgbClr val="FFFFFF"/>
                </a:solidFill>
                <a:latin typeface="Roboto"/>
                <a:ea typeface="Roboto"/>
                <a:cs typeface="Roboto"/>
                <a:sym typeface="Roboto"/>
              </a:rPr>
              <a:t>Mouse Wrangler Architecture</a:t>
            </a:r>
            <a:endParaRPr b="1" sz="6000">
              <a:solidFill>
                <a:srgbClr val="FFFFFF"/>
              </a:solidFill>
              <a:latin typeface="Roboto"/>
              <a:ea typeface="Roboto"/>
              <a:cs typeface="Roboto"/>
              <a:sym typeface="Roboto"/>
            </a:endParaRPr>
          </a:p>
        </p:txBody>
      </p:sp>
      <p:sp>
        <p:nvSpPr>
          <p:cNvPr id="181" name="Shape 181"/>
          <p:cNvSpPr/>
          <p:nvPr/>
        </p:nvSpPr>
        <p:spPr>
          <a:xfrm>
            <a:off x="39842675" y="5650875"/>
            <a:ext cx="6050100" cy="228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42918425" y="9361900"/>
            <a:ext cx="4013400" cy="721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txBox="1"/>
          <p:nvPr/>
        </p:nvSpPr>
        <p:spPr>
          <a:xfrm>
            <a:off x="43042025" y="9381726"/>
            <a:ext cx="3019200" cy="79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t>Campfire</a:t>
            </a:r>
            <a:endParaRPr sz="2400"/>
          </a:p>
        </p:txBody>
      </p:sp>
      <p:cxnSp>
        <p:nvCxnSpPr>
          <p:cNvPr id="184" name="Shape 184"/>
          <p:cNvCxnSpPr/>
          <p:nvPr/>
        </p:nvCxnSpPr>
        <p:spPr>
          <a:xfrm>
            <a:off x="42911225" y="7916800"/>
            <a:ext cx="18900" cy="1457700"/>
          </a:xfrm>
          <a:prstGeom prst="straightConnector1">
            <a:avLst/>
          </a:prstGeom>
          <a:noFill/>
          <a:ln cap="flat" cmpd="sng" w="9525">
            <a:solidFill>
              <a:srgbClr val="595959"/>
            </a:solidFill>
            <a:prstDash val="solid"/>
            <a:round/>
            <a:headEnd len="med" w="med" type="none"/>
            <a:tailEnd len="med" w="med" type="none"/>
          </a:ln>
        </p:spPr>
      </p:cxnSp>
      <p:sp>
        <p:nvSpPr>
          <p:cNvPr id="185" name="Shape 185"/>
          <p:cNvSpPr/>
          <p:nvPr/>
        </p:nvSpPr>
        <p:spPr>
          <a:xfrm>
            <a:off x="40006125" y="12464271"/>
            <a:ext cx="6605700" cy="1105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6" name="Shape 186"/>
          <p:cNvCxnSpPr>
            <a:endCxn id="185" idx="0"/>
          </p:cNvCxnSpPr>
          <p:nvPr/>
        </p:nvCxnSpPr>
        <p:spPr>
          <a:xfrm flipH="1">
            <a:off x="43308975" y="10087071"/>
            <a:ext cx="2400" cy="2377200"/>
          </a:xfrm>
          <a:prstGeom prst="straightConnector1">
            <a:avLst/>
          </a:prstGeom>
          <a:noFill/>
          <a:ln cap="flat" cmpd="sng" w="9525">
            <a:solidFill>
              <a:srgbClr val="595959"/>
            </a:solidFill>
            <a:prstDash val="solid"/>
            <a:round/>
            <a:headEnd len="med" w="med" type="none"/>
            <a:tailEnd len="med" w="med" type="none"/>
          </a:ln>
        </p:spPr>
      </p:cxnSp>
      <p:sp>
        <p:nvSpPr>
          <p:cNvPr id="187" name="Shape 187"/>
          <p:cNvSpPr txBox="1"/>
          <p:nvPr/>
        </p:nvSpPr>
        <p:spPr>
          <a:xfrm>
            <a:off x="40096450" y="12436485"/>
            <a:ext cx="2682300" cy="88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t>Other</a:t>
            </a:r>
            <a:endParaRPr sz="2400"/>
          </a:p>
          <a:p>
            <a:pPr indent="0" lvl="0" marL="0">
              <a:spcBef>
                <a:spcPts val="0"/>
              </a:spcBef>
              <a:spcAft>
                <a:spcPts val="0"/>
              </a:spcAft>
              <a:buNone/>
            </a:pPr>
            <a:r>
              <a:rPr lang="en-US" sz="2400"/>
              <a:t>Applications</a:t>
            </a:r>
            <a:endParaRPr sz="2400"/>
          </a:p>
          <a:p>
            <a:pPr indent="0" lvl="0" marL="0">
              <a:spcBef>
                <a:spcPts val="0"/>
              </a:spcBef>
              <a:spcAft>
                <a:spcPts val="0"/>
              </a:spcAft>
              <a:buNone/>
            </a:pPr>
            <a:r>
              <a:rPr lang="en-US" sz="2400"/>
              <a:t>/Campfire Demos</a:t>
            </a:r>
            <a:endParaRPr sz="2400"/>
          </a:p>
          <a:p>
            <a:pPr indent="0" lvl="0" marL="0" rtl="0">
              <a:spcBef>
                <a:spcPts val="0"/>
              </a:spcBef>
              <a:spcAft>
                <a:spcPts val="0"/>
              </a:spcAft>
              <a:buNone/>
            </a:pPr>
            <a:r>
              <a:t/>
            </a:r>
            <a:endParaRPr sz="2400"/>
          </a:p>
        </p:txBody>
      </p:sp>
      <p:sp>
        <p:nvSpPr>
          <p:cNvPr id="188" name="Shape 188"/>
          <p:cNvSpPr/>
          <p:nvPr/>
        </p:nvSpPr>
        <p:spPr>
          <a:xfrm>
            <a:off x="39100100" y="9076126"/>
            <a:ext cx="2368800" cy="190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9" name="Shape 189"/>
          <p:cNvCxnSpPr>
            <a:stCxn id="190" idx="3"/>
            <a:endCxn id="182" idx="1"/>
          </p:cNvCxnSpPr>
          <p:nvPr/>
        </p:nvCxnSpPr>
        <p:spPr>
          <a:xfrm flipH="1" rot="10800000">
            <a:off x="41468725" y="9722663"/>
            <a:ext cx="1449600" cy="26400"/>
          </a:xfrm>
          <a:prstGeom prst="straightConnector1">
            <a:avLst/>
          </a:prstGeom>
          <a:noFill/>
          <a:ln cap="flat" cmpd="sng" w="9525">
            <a:solidFill>
              <a:srgbClr val="595959"/>
            </a:solidFill>
            <a:prstDash val="solid"/>
            <a:round/>
            <a:headEnd len="med" w="med" type="none"/>
            <a:tailEnd len="med" w="med" type="none"/>
          </a:ln>
        </p:spPr>
      </p:cxnSp>
      <p:sp>
        <p:nvSpPr>
          <p:cNvPr id="190" name="Shape 190"/>
          <p:cNvSpPr txBox="1"/>
          <p:nvPr/>
        </p:nvSpPr>
        <p:spPr>
          <a:xfrm>
            <a:off x="39396925" y="9306863"/>
            <a:ext cx="2071800" cy="8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t>User Input</a:t>
            </a:r>
            <a:endParaRPr sz="2400"/>
          </a:p>
          <a:p>
            <a:pPr indent="0" lvl="0" marL="0" rtl="0">
              <a:spcBef>
                <a:spcPts val="0"/>
              </a:spcBef>
              <a:spcAft>
                <a:spcPts val="0"/>
              </a:spcAft>
              <a:buNone/>
            </a:pPr>
            <a:r>
              <a:t/>
            </a:r>
            <a:endParaRPr sz="2400"/>
          </a:p>
        </p:txBody>
      </p:sp>
      <p:pic>
        <p:nvPicPr>
          <p:cNvPr id="191" name="Shape 191"/>
          <p:cNvPicPr preferRelativeResize="0"/>
          <p:nvPr/>
        </p:nvPicPr>
        <p:blipFill>
          <a:blip r:embed="rId7">
            <a:alphaModFix/>
          </a:blip>
          <a:stretch>
            <a:fillRect/>
          </a:stretch>
        </p:blipFill>
        <p:spPr>
          <a:xfrm>
            <a:off x="40314404" y="6042313"/>
            <a:ext cx="1336774" cy="1437020"/>
          </a:xfrm>
          <a:prstGeom prst="rect">
            <a:avLst/>
          </a:prstGeom>
          <a:noFill/>
          <a:ln>
            <a:noFill/>
          </a:ln>
        </p:spPr>
      </p:pic>
      <p:pic>
        <p:nvPicPr>
          <p:cNvPr id="192" name="Shape 192"/>
          <p:cNvPicPr preferRelativeResize="0"/>
          <p:nvPr/>
        </p:nvPicPr>
        <p:blipFill>
          <a:blip r:embed="rId8">
            <a:alphaModFix/>
          </a:blip>
          <a:stretch>
            <a:fillRect/>
          </a:stretch>
        </p:blipFill>
        <p:spPr>
          <a:xfrm>
            <a:off x="39312260" y="9782611"/>
            <a:ext cx="1944484" cy="1093795"/>
          </a:xfrm>
          <a:prstGeom prst="rect">
            <a:avLst/>
          </a:prstGeom>
          <a:noFill/>
          <a:ln>
            <a:noFill/>
          </a:ln>
        </p:spPr>
      </p:pic>
      <p:sp>
        <p:nvSpPr>
          <p:cNvPr id="193" name="Shape 193"/>
          <p:cNvSpPr txBox="1"/>
          <p:nvPr/>
        </p:nvSpPr>
        <p:spPr>
          <a:xfrm>
            <a:off x="32512725" y="5741849"/>
            <a:ext cx="6274200" cy="548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600"/>
              <a:t>The Mouse Wrangler can be run independently as an </a:t>
            </a:r>
            <a:r>
              <a:rPr b="1" lang="en-US" sz="2600"/>
              <a:t>Electron </a:t>
            </a:r>
            <a:r>
              <a:rPr lang="en-US" sz="2600"/>
              <a:t>application, with </a:t>
            </a:r>
            <a:r>
              <a:rPr b="1" lang="en-US" sz="2600"/>
              <a:t>Node.js </a:t>
            </a:r>
            <a:r>
              <a:rPr lang="en-US" sz="2600"/>
              <a:t>as the backend, and will take control of screen transitions for the user during any Campfire session.</a:t>
            </a:r>
            <a:endParaRPr sz="2600"/>
          </a:p>
          <a:p>
            <a:pPr indent="0" lvl="0" marL="0" rtl="0">
              <a:spcBef>
                <a:spcPts val="0"/>
              </a:spcBef>
              <a:spcAft>
                <a:spcPts val="0"/>
              </a:spcAft>
              <a:buNone/>
            </a:pPr>
            <a:r>
              <a:t/>
            </a:r>
            <a:endParaRPr sz="2600"/>
          </a:p>
          <a:p>
            <a:pPr indent="0" lvl="0" marL="0" rtl="0">
              <a:spcBef>
                <a:spcPts val="0"/>
              </a:spcBef>
              <a:spcAft>
                <a:spcPts val="0"/>
              </a:spcAft>
              <a:buNone/>
            </a:pPr>
            <a:r>
              <a:rPr lang="en-US" sz="2600"/>
              <a:t>The toolkit has been packaged as a module within the </a:t>
            </a:r>
            <a:r>
              <a:rPr b="1" lang="en-US" sz="2600"/>
              <a:t>npm</a:t>
            </a:r>
            <a:r>
              <a:rPr lang="en-US" sz="2600"/>
              <a:t> library. </a:t>
            </a:r>
            <a:endParaRPr sz="2600"/>
          </a:p>
          <a:p>
            <a:pPr indent="0" lvl="0" marL="0" rtl="0">
              <a:spcBef>
                <a:spcPts val="0"/>
              </a:spcBef>
              <a:spcAft>
                <a:spcPts val="0"/>
              </a:spcAft>
              <a:buNone/>
            </a:pPr>
            <a:r>
              <a:t/>
            </a:r>
            <a:endParaRPr sz="2600"/>
          </a:p>
          <a:p>
            <a:pPr indent="0" lvl="0" marL="0" rtl="0">
              <a:spcBef>
                <a:spcPts val="0"/>
              </a:spcBef>
              <a:spcAft>
                <a:spcPts val="0"/>
              </a:spcAft>
              <a:buNone/>
            </a:pPr>
            <a:r>
              <a:rPr lang="en-US" sz="2600"/>
              <a:t>A JavaScript file with the correct import of the library will easily enable the mouse utility features, which can be modified based on input parameters.</a:t>
            </a:r>
            <a:endParaRPr sz="2600"/>
          </a:p>
          <a:p>
            <a:pPr indent="0" lvl="0" marL="0" rtl="0">
              <a:spcBef>
                <a:spcPts val="0"/>
              </a:spcBef>
              <a:spcAft>
                <a:spcPts val="0"/>
              </a:spcAft>
              <a:buNone/>
            </a:pPr>
            <a:r>
              <a:t/>
            </a:r>
            <a:endParaRPr sz="2600"/>
          </a:p>
          <a:p>
            <a:pPr indent="0" lvl="0" marL="0" rtl="0">
              <a:spcBef>
                <a:spcPts val="0"/>
              </a:spcBef>
              <a:spcAft>
                <a:spcPts val="0"/>
              </a:spcAft>
              <a:buNone/>
            </a:pPr>
            <a:r>
              <a:rPr lang="en-US" sz="2600">
                <a:solidFill>
                  <a:srgbClr val="000000"/>
                </a:solidFill>
              </a:rPr>
              <a:t>The mouse utility instantiates two event listeners utilizing </a:t>
            </a:r>
            <a:r>
              <a:rPr b="1" lang="en-US" sz="2600">
                <a:solidFill>
                  <a:srgbClr val="000000"/>
                </a:solidFill>
              </a:rPr>
              <a:t>win-mouse </a:t>
            </a:r>
            <a:r>
              <a:rPr lang="en-US" sz="2600">
                <a:solidFill>
                  <a:srgbClr val="000000"/>
                </a:solidFill>
              </a:rPr>
              <a:t>to hook onto the mouse drivers at the OS level. </a:t>
            </a:r>
            <a:endParaRPr sz="2600">
              <a:solidFill>
                <a:srgbClr val="000000"/>
              </a:solidFill>
            </a:endParaRPr>
          </a:p>
          <a:p>
            <a:pPr indent="0" lvl="0" marL="0" rtl="0">
              <a:spcBef>
                <a:spcPts val="0"/>
              </a:spcBef>
              <a:spcAft>
                <a:spcPts val="0"/>
              </a:spcAft>
              <a:buNone/>
            </a:pPr>
            <a:r>
              <a:t/>
            </a:r>
            <a:endParaRPr b="1" sz="2600">
              <a:solidFill>
                <a:srgbClr val="000000"/>
              </a:solidFill>
            </a:endParaRPr>
          </a:p>
          <a:p>
            <a:pPr indent="0" lvl="0" marL="0" rtl="0">
              <a:spcBef>
                <a:spcPts val="0"/>
              </a:spcBef>
              <a:spcAft>
                <a:spcPts val="0"/>
              </a:spcAft>
              <a:buClr>
                <a:srgbClr val="000000"/>
              </a:buClr>
              <a:buSzPts val="1100"/>
              <a:buFont typeface="Arial"/>
              <a:buNone/>
            </a:pPr>
            <a:r>
              <a:rPr b="1" lang="en-US" sz="2600">
                <a:solidFill>
                  <a:srgbClr val="000000"/>
                </a:solidFill>
              </a:rPr>
              <a:t>Robotjs </a:t>
            </a:r>
            <a:r>
              <a:rPr lang="en-US" sz="2600">
                <a:solidFill>
                  <a:srgbClr val="000000"/>
                </a:solidFill>
              </a:rPr>
              <a:t>moves the cursor of the user for the user based on the user’s conditions. </a:t>
            </a:r>
            <a:endParaRPr sz="2600"/>
          </a:p>
        </p:txBody>
      </p:sp>
      <p:sp>
        <p:nvSpPr>
          <p:cNvPr id="194" name="Shape 194"/>
          <p:cNvSpPr/>
          <p:nvPr/>
        </p:nvSpPr>
        <p:spPr>
          <a:xfrm>
            <a:off x="19538775" y="3831500"/>
            <a:ext cx="11222700" cy="10649700"/>
          </a:xfrm>
          <a:prstGeom prst="rect">
            <a:avLst/>
          </a:prstGeom>
          <a:solidFill>
            <a:srgbClr val="FFFFFF"/>
          </a:solidFill>
          <a:ln cap="sq" cmpd="sng" w="19050">
            <a:solidFill>
              <a:schemeClr val="dk2"/>
            </a:solidFill>
            <a:prstDash val="solid"/>
            <a:bevel/>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txBox="1"/>
          <p:nvPr/>
        </p:nvSpPr>
        <p:spPr>
          <a:xfrm>
            <a:off x="23325667" y="5988417"/>
            <a:ext cx="6188100" cy="7218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latin typeface="Roboto"/>
                <a:ea typeface="Roboto"/>
                <a:cs typeface="Roboto"/>
                <a:sym typeface="Roboto"/>
              </a:rPr>
              <a:t>Electron.js</a:t>
            </a:r>
            <a:r>
              <a:rPr lang="en-US" sz="2400">
                <a:latin typeface="Roboto"/>
                <a:ea typeface="Roboto"/>
                <a:cs typeface="Roboto"/>
                <a:sym typeface="Roboto"/>
              </a:rPr>
              <a:t> - framework for creating native desktop applications with web technologies utilizing Node.js for the backend and Chromium for the frontend developed by GitHub.</a:t>
            </a:r>
            <a:endParaRPr sz="2400">
              <a:latin typeface="Roboto"/>
              <a:ea typeface="Roboto"/>
              <a:cs typeface="Roboto"/>
              <a:sym typeface="Roboto"/>
            </a:endParaRPr>
          </a:p>
          <a:p>
            <a:pPr indent="0" lvl="0" marL="0" rtl="0">
              <a:spcBef>
                <a:spcPts val="0"/>
              </a:spcBef>
              <a:spcAft>
                <a:spcPts val="0"/>
              </a:spcAft>
              <a:buNone/>
            </a:pPr>
            <a:r>
              <a:t/>
            </a:r>
            <a:endParaRPr sz="2400">
              <a:latin typeface="Roboto"/>
              <a:ea typeface="Roboto"/>
              <a:cs typeface="Roboto"/>
              <a:sym typeface="Roboto"/>
            </a:endParaRPr>
          </a:p>
          <a:p>
            <a:pPr indent="0" lvl="0" marL="0" rtl="0">
              <a:spcBef>
                <a:spcPts val="0"/>
              </a:spcBef>
              <a:spcAft>
                <a:spcPts val="0"/>
              </a:spcAft>
              <a:buNone/>
            </a:pPr>
            <a:r>
              <a:t/>
            </a:r>
            <a:endParaRPr sz="2400">
              <a:latin typeface="Roboto"/>
              <a:ea typeface="Roboto"/>
              <a:cs typeface="Roboto"/>
              <a:sym typeface="Roboto"/>
            </a:endParaRPr>
          </a:p>
        </p:txBody>
      </p:sp>
      <p:sp>
        <p:nvSpPr>
          <p:cNvPr id="196" name="Shape 196"/>
          <p:cNvSpPr txBox="1"/>
          <p:nvPr/>
        </p:nvSpPr>
        <p:spPr>
          <a:xfrm>
            <a:off x="23325667" y="7918528"/>
            <a:ext cx="5672700" cy="13602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latin typeface="Roboto"/>
                <a:ea typeface="Roboto"/>
                <a:cs typeface="Roboto"/>
                <a:sym typeface="Roboto"/>
              </a:rPr>
              <a:t>Node.js</a:t>
            </a:r>
            <a:r>
              <a:rPr lang="en-US" sz="2400">
                <a:latin typeface="Roboto"/>
                <a:ea typeface="Roboto"/>
                <a:cs typeface="Roboto"/>
                <a:sym typeface="Roboto"/>
              </a:rPr>
              <a:t> - Open-source Javascript run-time environment which unifies HTML/CSS and JavaScript into a single programming language. </a:t>
            </a:r>
            <a:endParaRPr sz="2400">
              <a:latin typeface="Roboto"/>
              <a:ea typeface="Roboto"/>
              <a:cs typeface="Roboto"/>
              <a:sym typeface="Roboto"/>
            </a:endParaRPr>
          </a:p>
          <a:p>
            <a:pPr indent="0" lvl="0" marL="0" rtl="0">
              <a:spcBef>
                <a:spcPts val="0"/>
              </a:spcBef>
              <a:spcAft>
                <a:spcPts val="0"/>
              </a:spcAft>
              <a:buNone/>
            </a:pPr>
            <a:r>
              <a:t/>
            </a:r>
            <a:endParaRPr sz="2400">
              <a:latin typeface="Roboto"/>
              <a:ea typeface="Roboto"/>
              <a:cs typeface="Roboto"/>
              <a:sym typeface="Roboto"/>
            </a:endParaRPr>
          </a:p>
          <a:p>
            <a:pPr indent="0" lvl="0" marL="0" rtl="0">
              <a:spcBef>
                <a:spcPts val="0"/>
              </a:spcBef>
              <a:spcAft>
                <a:spcPts val="0"/>
              </a:spcAft>
              <a:buNone/>
            </a:pPr>
            <a:r>
              <a:t/>
            </a:r>
            <a:endParaRPr sz="2400">
              <a:latin typeface="Roboto"/>
              <a:ea typeface="Roboto"/>
              <a:cs typeface="Roboto"/>
              <a:sym typeface="Roboto"/>
            </a:endParaRPr>
          </a:p>
        </p:txBody>
      </p:sp>
      <p:sp>
        <p:nvSpPr>
          <p:cNvPr id="197" name="Shape 197"/>
          <p:cNvSpPr txBox="1"/>
          <p:nvPr/>
        </p:nvSpPr>
        <p:spPr>
          <a:xfrm>
            <a:off x="21629467" y="5088811"/>
            <a:ext cx="6188100" cy="72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solidFill>
                  <a:srgbClr val="93C47D"/>
                </a:solidFill>
                <a:latin typeface="Roboto"/>
                <a:ea typeface="Roboto"/>
                <a:cs typeface="Roboto"/>
                <a:sym typeface="Roboto"/>
              </a:rPr>
              <a:t>HTML/CSS, JavaScript</a:t>
            </a:r>
            <a:endParaRPr sz="3000">
              <a:solidFill>
                <a:srgbClr val="93C47D"/>
              </a:solidFill>
              <a:latin typeface="Roboto"/>
              <a:ea typeface="Roboto"/>
              <a:cs typeface="Roboto"/>
              <a:sym typeface="Roboto"/>
            </a:endParaRPr>
          </a:p>
          <a:p>
            <a:pPr indent="0" lvl="0" marL="0" rtl="0">
              <a:spcBef>
                <a:spcPts val="0"/>
              </a:spcBef>
              <a:spcAft>
                <a:spcPts val="0"/>
              </a:spcAft>
              <a:buClr>
                <a:srgbClr val="000000"/>
              </a:buClr>
              <a:buSzPts val="1100"/>
              <a:buFont typeface="Arial"/>
              <a:buNone/>
            </a:pPr>
            <a:r>
              <a:t/>
            </a:r>
            <a:endParaRPr>
              <a:solidFill>
                <a:srgbClr val="000000"/>
              </a:solidFill>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p:txBody>
      </p:sp>
      <p:sp>
        <p:nvSpPr>
          <p:cNvPr id="198" name="Shape 198"/>
          <p:cNvSpPr txBox="1"/>
          <p:nvPr/>
        </p:nvSpPr>
        <p:spPr>
          <a:xfrm>
            <a:off x="23325667" y="9435955"/>
            <a:ext cx="5425500" cy="12033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latin typeface="Roboto"/>
                <a:ea typeface="Roboto"/>
                <a:cs typeface="Roboto"/>
                <a:sym typeface="Roboto"/>
              </a:rPr>
              <a:t>Robotjs </a:t>
            </a:r>
            <a:r>
              <a:rPr lang="en-US" sz="2400">
                <a:latin typeface="Roboto"/>
                <a:ea typeface="Roboto"/>
                <a:cs typeface="Roboto"/>
                <a:sym typeface="Roboto"/>
              </a:rPr>
              <a:t>- JavaScript framework for automating user inputs.</a:t>
            </a:r>
            <a:endParaRPr sz="2400">
              <a:latin typeface="Roboto"/>
              <a:ea typeface="Roboto"/>
              <a:cs typeface="Roboto"/>
              <a:sym typeface="Roboto"/>
            </a:endParaRPr>
          </a:p>
        </p:txBody>
      </p:sp>
      <p:sp>
        <p:nvSpPr>
          <p:cNvPr id="199" name="Shape 199"/>
          <p:cNvSpPr txBox="1"/>
          <p:nvPr/>
        </p:nvSpPr>
        <p:spPr>
          <a:xfrm>
            <a:off x="23325667" y="10307077"/>
            <a:ext cx="5425500" cy="10371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latin typeface="Roboto"/>
                <a:ea typeface="Roboto"/>
                <a:cs typeface="Roboto"/>
                <a:sym typeface="Roboto"/>
              </a:rPr>
              <a:t>win-mouse </a:t>
            </a:r>
            <a:r>
              <a:rPr lang="en-US" sz="2400">
                <a:latin typeface="Roboto"/>
                <a:ea typeface="Roboto"/>
                <a:cs typeface="Roboto"/>
                <a:sym typeface="Roboto"/>
              </a:rPr>
              <a:t>- JavaScript module for binding an event listener to user mouse inputs. </a:t>
            </a:r>
            <a:endParaRPr sz="2400">
              <a:latin typeface="Roboto"/>
              <a:ea typeface="Roboto"/>
              <a:cs typeface="Roboto"/>
              <a:sym typeface="Roboto"/>
            </a:endParaRPr>
          </a:p>
        </p:txBody>
      </p:sp>
      <p:sp>
        <p:nvSpPr>
          <p:cNvPr id="200" name="Shape 200"/>
          <p:cNvSpPr txBox="1"/>
          <p:nvPr/>
        </p:nvSpPr>
        <p:spPr>
          <a:xfrm>
            <a:off x="23325667" y="11572790"/>
            <a:ext cx="5425500" cy="10371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latin typeface="Roboto"/>
                <a:ea typeface="Roboto"/>
                <a:cs typeface="Roboto"/>
                <a:sym typeface="Roboto"/>
              </a:rPr>
              <a:t>npm </a:t>
            </a:r>
            <a:r>
              <a:rPr lang="en-US" sz="2400">
                <a:latin typeface="Roboto"/>
                <a:ea typeface="Roboto"/>
                <a:cs typeface="Roboto"/>
                <a:sym typeface="Roboto"/>
              </a:rPr>
              <a:t>- package manager for JavaScript, stores many JavaScript projects and allows easy installation of requirements.</a:t>
            </a:r>
            <a:endParaRPr sz="2400">
              <a:latin typeface="Roboto"/>
              <a:ea typeface="Roboto"/>
              <a:cs typeface="Roboto"/>
              <a:sym typeface="Roboto"/>
            </a:endParaRPr>
          </a:p>
        </p:txBody>
      </p:sp>
      <p:pic>
        <p:nvPicPr>
          <p:cNvPr id="201" name="Shape 201"/>
          <p:cNvPicPr preferRelativeResize="0"/>
          <p:nvPr/>
        </p:nvPicPr>
        <p:blipFill>
          <a:blip r:embed="rId7">
            <a:alphaModFix/>
          </a:blip>
          <a:stretch>
            <a:fillRect/>
          </a:stretch>
        </p:blipFill>
        <p:spPr>
          <a:xfrm>
            <a:off x="21785481" y="6113179"/>
            <a:ext cx="964764" cy="1037113"/>
          </a:xfrm>
          <a:prstGeom prst="rect">
            <a:avLst/>
          </a:prstGeom>
          <a:noFill/>
          <a:ln>
            <a:noFill/>
          </a:ln>
        </p:spPr>
      </p:pic>
      <p:pic>
        <p:nvPicPr>
          <p:cNvPr id="202" name="Shape 202"/>
          <p:cNvPicPr preferRelativeResize="0"/>
          <p:nvPr/>
        </p:nvPicPr>
        <p:blipFill>
          <a:blip r:embed="rId9">
            <a:alphaModFix/>
          </a:blip>
          <a:stretch>
            <a:fillRect/>
          </a:stretch>
        </p:blipFill>
        <p:spPr>
          <a:xfrm>
            <a:off x="21448754" y="8037768"/>
            <a:ext cx="1638231" cy="884656"/>
          </a:xfrm>
          <a:prstGeom prst="rect">
            <a:avLst/>
          </a:prstGeom>
          <a:noFill/>
          <a:ln>
            <a:noFill/>
          </a:ln>
        </p:spPr>
      </p:pic>
      <p:pic>
        <p:nvPicPr>
          <p:cNvPr id="203" name="Shape 203"/>
          <p:cNvPicPr preferRelativeResize="0"/>
          <p:nvPr/>
        </p:nvPicPr>
        <p:blipFill>
          <a:blip r:embed="rId10">
            <a:alphaModFix/>
          </a:blip>
          <a:stretch>
            <a:fillRect/>
          </a:stretch>
        </p:blipFill>
        <p:spPr>
          <a:xfrm>
            <a:off x="20489482" y="9484372"/>
            <a:ext cx="2319400" cy="427102"/>
          </a:xfrm>
          <a:prstGeom prst="rect">
            <a:avLst/>
          </a:prstGeom>
          <a:noFill/>
          <a:ln>
            <a:noFill/>
          </a:ln>
        </p:spPr>
      </p:pic>
      <p:pic>
        <p:nvPicPr>
          <p:cNvPr id="204" name="Shape 204"/>
          <p:cNvPicPr preferRelativeResize="0"/>
          <p:nvPr/>
        </p:nvPicPr>
        <p:blipFill>
          <a:blip r:embed="rId11">
            <a:alphaModFix/>
          </a:blip>
          <a:stretch>
            <a:fillRect/>
          </a:stretch>
        </p:blipFill>
        <p:spPr>
          <a:xfrm>
            <a:off x="21448751" y="11335742"/>
            <a:ext cx="1360133" cy="1360133"/>
          </a:xfrm>
          <a:prstGeom prst="rect">
            <a:avLst/>
          </a:prstGeom>
          <a:noFill/>
          <a:ln>
            <a:noFill/>
          </a:ln>
        </p:spPr>
      </p:pic>
      <p:sp>
        <p:nvSpPr>
          <p:cNvPr id="205" name="Shape 205"/>
          <p:cNvSpPr/>
          <p:nvPr/>
        </p:nvSpPr>
        <p:spPr>
          <a:xfrm>
            <a:off x="42104125" y="7174263"/>
            <a:ext cx="2898000" cy="7230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txBox="1"/>
          <p:nvPr/>
        </p:nvSpPr>
        <p:spPr>
          <a:xfrm>
            <a:off x="19538775" y="3804350"/>
            <a:ext cx="11222700" cy="10749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6000">
                <a:solidFill>
                  <a:srgbClr val="FFFFFF"/>
                </a:solidFill>
                <a:latin typeface="Roboto"/>
                <a:ea typeface="Roboto"/>
                <a:cs typeface="Roboto"/>
                <a:sym typeface="Roboto"/>
              </a:rPr>
              <a:t>Core Technologies</a:t>
            </a:r>
            <a:endParaRPr b="1" sz="6000">
              <a:solidFill>
                <a:srgbClr val="FFFFFF"/>
              </a:solidFill>
              <a:latin typeface="Roboto"/>
              <a:ea typeface="Roboto"/>
              <a:cs typeface="Roboto"/>
              <a:sym typeface="Roboto"/>
            </a:endParaRPr>
          </a:p>
        </p:txBody>
      </p:sp>
      <p:sp>
        <p:nvSpPr>
          <p:cNvPr id="207" name="Shape 207"/>
          <p:cNvSpPr txBox="1"/>
          <p:nvPr/>
        </p:nvSpPr>
        <p:spPr>
          <a:xfrm>
            <a:off x="3844450" y="701700"/>
            <a:ext cx="22905600" cy="15375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0"/>
              </a:spcAft>
              <a:buClr>
                <a:schemeClr val="dk1"/>
              </a:buClr>
              <a:buFont typeface="Arial"/>
              <a:buNone/>
            </a:pPr>
            <a:r>
              <a:rPr b="1" lang="en-US" sz="9600">
                <a:solidFill>
                  <a:schemeClr val="lt1"/>
                </a:solidFill>
                <a:latin typeface="Roboto"/>
                <a:ea typeface="Roboto"/>
                <a:cs typeface="Roboto"/>
                <a:sym typeface="Roboto"/>
              </a:rPr>
              <a:t>IDEA </a:t>
            </a:r>
            <a:r>
              <a:rPr b="1" lang="en-US" sz="9600">
                <a:solidFill>
                  <a:srgbClr val="FFFFFF"/>
                </a:solidFill>
                <a:latin typeface="Roboto"/>
                <a:ea typeface="Roboto"/>
                <a:cs typeface="Roboto"/>
                <a:sym typeface="Roboto"/>
              </a:rPr>
              <a:t>Campfire Mouse Wrangler Toolkit</a:t>
            </a:r>
            <a:endParaRPr b="1" sz="9600">
              <a:solidFill>
                <a:srgbClr val="FFFFFF"/>
              </a:solidFill>
              <a:latin typeface="Roboto"/>
              <a:ea typeface="Roboto"/>
              <a:cs typeface="Roboto"/>
              <a:sym typeface="Roboto"/>
            </a:endParaRPr>
          </a:p>
          <a:p>
            <a:pPr indent="0" lvl="0" marL="0">
              <a:spcBef>
                <a:spcPts val="0"/>
              </a:spcBef>
              <a:spcAft>
                <a:spcPts val="0"/>
              </a:spcAft>
              <a:buNone/>
            </a:pPr>
            <a:r>
              <a:t/>
            </a:r>
            <a:endParaRPr sz="9600">
              <a:latin typeface="Roboto"/>
              <a:ea typeface="Roboto"/>
              <a:cs typeface="Roboto"/>
              <a:sym typeface="Roboto"/>
            </a:endParaRPr>
          </a:p>
        </p:txBody>
      </p:sp>
      <p:pic>
        <p:nvPicPr>
          <p:cNvPr id="208" name="Shape 208"/>
          <p:cNvPicPr preferRelativeResize="0"/>
          <p:nvPr/>
        </p:nvPicPr>
        <p:blipFill>
          <a:blip r:embed="rId12">
            <a:alphaModFix/>
          </a:blip>
          <a:stretch>
            <a:fillRect/>
          </a:stretch>
        </p:blipFill>
        <p:spPr>
          <a:xfrm>
            <a:off x="44507150" y="8446562"/>
            <a:ext cx="4465894" cy="2766348"/>
          </a:xfrm>
          <a:prstGeom prst="rect">
            <a:avLst/>
          </a:prstGeom>
          <a:noFill/>
          <a:ln>
            <a:noFill/>
          </a:ln>
        </p:spPr>
      </p:pic>
      <p:sp>
        <p:nvSpPr>
          <p:cNvPr id="209" name="Shape 209"/>
          <p:cNvSpPr txBox="1"/>
          <p:nvPr/>
        </p:nvSpPr>
        <p:spPr>
          <a:xfrm>
            <a:off x="42104125" y="7045100"/>
            <a:ext cx="3090600" cy="56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t>Robotjs, win-mouse, </a:t>
            </a:r>
            <a:endParaRPr sz="2400"/>
          </a:p>
          <a:p>
            <a:pPr indent="0" lvl="0" marL="0" rtl="0">
              <a:spcBef>
                <a:spcPts val="0"/>
              </a:spcBef>
              <a:spcAft>
                <a:spcPts val="0"/>
              </a:spcAft>
              <a:buNone/>
            </a:pPr>
            <a:r>
              <a:rPr lang="en-US" sz="2400"/>
              <a:t>Node.js, Electron</a:t>
            </a:r>
            <a:endParaRPr sz="2400"/>
          </a:p>
        </p:txBody>
      </p:sp>
      <p:sp>
        <p:nvSpPr>
          <p:cNvPr id="210" name="Shape 210"/>
          <p:cNvSpPr/>
          <p:nvPr/>
        </p:nvSpPr>
        <p:spPr>
          <a:xfrm>
            <a:off x="42835675" y="6029713"/>
            <a:ext cx="1434900" cy="6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txBox="1"/>
          <p:nvPr/>
        </p:nvSpPr>
        <p:spPr>
          <a:xfrm>
            <a:off x="42914125" y="5928519"/>
            <a:ext cx="1434900" cy="38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t>Mouse Wrangler</a:t>
            </a:r>
            <a:endParaRPr sz="2400"/>
          </a:p>
        </p:txBody>
      </p:sp>
      <p:cxnSp>
        <p:nvCxnSpPr>
          <p:cNvPr id="212" name="Shape 212"/>
          <p:cNvCxnSpPr>
            <a:stCxn id="210" idx="2"/>
          </p:cNvCxnSpPr>
          <p:nvPr/>
        </p:nvCxnSpPr>
        <p:spPr>
          <a:xfrm flipH="1">
            <a:off x="43539925" y="6714913"/>
            <a:ext cx="13200" cy="525600"/>
          </a:xfrm>
          <a:prstGeom prst="straightConnector1">
            <a:avLst/>
          </a:prstGeom>
          <a:noFill/>
          <a:ln cap="flat" cmpd="sng" w="9525">
            <a:solidFill>
              <a:schemeClr val="dk2"/>
            </a:solidFill>
            <a:prstDash val="solid"/>
            <a:round/>
            <a:headEnd len="med" w="med" type="none"/>
            <a:tailEnd len="med" w="med" type="none"/>
          </a:ln>
        </p:spPr>
      </p:cxnSp>
      <p:pic>
        <p:nvPicPr>
          <p:cNvPr id="213" name="Shape 213"/>
          <p:cNvPicPr preferRelativeResize="0"/>
          <p:nvPr/>
        </p:nvPicPr>
        <p:blipFill>
          <a:blip r:embed="rId13">
            <a:alphaModFix/>
          </a:blip>
          <a:stretch>
            <a:fillRect/>
          </a:stretch>
        </p:blipFill>
        <p:spPr>
          <a:xfrm>
            <a:off x="42631050" y="12050075"/>
            <a:ext cx="2898000" cy="2412147"/>
          </a:xfrm>
          <a:prstGeom prst="rect">
            <a:avLst/>
          </a:prstGeom>
          <a:noFill/>
          <a:ln>
            <a:noFill/>
          </a:ln>
        </p:spPr>
      </p:pic>
      <p:pic>
        <p:nvPicPr>
          <p:cNvPr id="214" name="Shape 214"/>
          <p:cNvPicPr preferRelativeResize="0"/>
          <p:nvPr/>
        </p:nvPicPr>
        <p:blipFill>
          <a:blip r:embed="rId14">
            <a:alphaModFix/>
          </a:blip>
          <a:stretch>
            <a:fillRect/>
          </a:stretch>
        </p:blipFill>
        <p:spPr>
          <a:xfrm>
            <a:off x="45847100" y="12050075"/>
            <a:ext cx="3090599" cy="2412147"/>
          </a:xfrm>
          <a:prstGeom prst="rect">
            <a:avLst/>
          </a:prstGeom>
          <a:noFill/>
          <a:ln>
            <a:noFill/>
          </a:ln>
        </p:spPr>
      </p:pic>
      <p:sp>
        <p:nvSpPr>
          <p:cNvPr id="215" name="Shape 215"/>
          <p:cNvSpPr txBox="1"/>
          <p:nvPr/>
        </p:nvSpPr>
        <p:spPr>
          <a:xfrm>
            <a:off x="20919075" y="2409750"/>
            <a:ext cx="10972800" cy="128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txBox="1"/>
          <p:nvPr/>
        </p:nvSpPr>
        <p:spPr>
          <a:xfrm>
            <a:off x="32480175" y="266200"/>
            <a:ext cx="21660000" cy="155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6000">
                <a:solidFill>
                  <a:srgbClr val="FFFFFF"/>
                </a:solidFill>
              </a:rPr>
              <a:t>Tommy Fang, </a:t>
            </a:r>
            <a:r>
              <a:rPr lang="en-US" sz="4800">
                <a:solidFill>
                  <a:srgbClr val="FFFFFF"/>
                </a:solidFill>
              </a:rPr>
              <a:t>Computer Science, Class of 2018, fangt@rpi.edu</a:t>
            </a:r>
            <a:endParaRPr sz="4800">
              <a:solidFill>
                <a:srgbClr val="FFFFFF"/>
              </a:solidFill>
            </a:endParaRPr>
          </a:p>
          <a:p>
            <a:pPr indent="0" lvl="0" marL="0">
              <a:spcBef>
                <a:spcPts val="0"/>
              </a:spcBef>
              <a:spcAft>
                <a:spcPts val="0"/>
              </a:spcAft>
              <a:buNone/>
            </a:pPr>
            <a:r>
              <a:rPr lang="en-US" sz="4800">
                <a:solidFill>
                  <a:srgbClr val="FFFFFF"/>
                </a:solidFill>
                <a:latin typeface="Roboto"/>
                <a:ea typeface="Roboto"/>
                <a:cs typeface="Roboto"/>
                <a:sym typeface="Roboto"/>
              </a:rPr>
              <a:t>Advisors: Prof. James Hendler, Prof. John Erickson</a:t>
            </a:r>
            <a:endParaRPr sz="4800">
              <a:solidFill>
                <a:srgbClr val="FFFFFF"/>
              </a:solidFill>
              <a:latin typeface="Roboto"/>
              <a:ea typeface="Roboto"/>
              <a:cs typeface="Roboto"/>
              <a:sym typeface="Roboto"/>
            </a:endParaRPr>
          </a:p>
          <a:p>
            <a:pPr indent="0" lvl="0" marL="0">
              <a:spcBef>
                <a:spcPts val="0"/>
              </a:spcBef>
              <a:spcAft>
                <a:spcPts val="0"/>
              </a:spcAft>
              <a:buNone/>
            </a:pPr>
            <a:r>
              <a:rPr lang="en-US" sz="4800">
                <a:solidFill>
                  <a:srgbClr val="FFFFFF"/>
                </a:solidFill>
              </a:rPr>
              <a:t>Rensselaer Polytechnic Institute, Troy, NY</a:t>
            </a:r>
            <a:endParaRPr sz="4800">
              <a:solidFill>
                <a:srgbClr val="FFFFFF"/>
              </a:solidFill>
            </a:endParaRPr>
          </a:p>
          <a:p>
            <a:pPr indent="0" lvl="0" marL="0">
              <a:spcBef>
                <a:spcPts val="0"/>
              </a:spcBef>
              <a:spcAft>
                <a:spcPts val="0"/>
              </a:spcAft>
              <a:buNone/>
            </a:pPr>
            <a:r>
              <a:t/>
            </a:r>
            <a:endParaRPr i="1" sz="7200">
              <a:solidFill>
                <a:srgbClr val="FFFFFF"/>
              </a:solidFill>
              <a:latin typeface="Roboto"/>
              <a:ea typeface="Roboto"/>
              <a:cs typeface="Roboto"/>
              <a:sym typeface="Roboto"/>
            </a:endParaRPr>
          </a:p>
          <a:p>
            <a:pPr indent="0" lvl="0" marL="0">
              <a:spcBef>
                <a:spcPts val="0"/>
              </a:spcBef>
              <a:spcAft>
                <a:spcPts val="0"/>
              </a:spcAft>
              <a:buNone/>
            </a:pPr>
            <a:r>
              <a:t/>
            </a:r>
            <a:endParaRPr baseline="30000" i="1" sz="9600">
              <a:solidFill>
                <a:srgbClr val="FFFFFF"/>
              </a:solidFill>
            </a:endParaRPr>
          </a:p>
          <a:p>
            <a:pPr indent="0" lvl="0" marL="0">
              <a:spcBef>
                <a:spcPts val="0"/>
              </a:spcBef>
              <a:spcAft>
                <a:spcPts val="0"/>
              </a:spcAft>
              <a:buNone/>
            </a:pPr>
            <a:r>
              <a:rPr baseline="30000" i="1" lang="en-US" sz="9600">
                <a:solidFill>
                  <a:srgbClr val="00FFFF"/>
                </a:solidFill>
              </a:rPr>
              <a:t>	</a:t>
            </a:r>
            <a:endParaRPr baseline="30000" i="1" sz="9600">
              <a:solidFill>
                <a:srgbClr val="00FFFF"/>
              </a:solidFill>
            </a:endParaRPr>
          </a:p>
          <a:p>
            <a:pPr indent="0" lvl="0" marL="0">
              <a:spcBef>
                <a:spcPts val="0"/>
              </a:spcBef>
              <a:spcAft>
                <a:spcPts val="0"/>
              </a:spcAft>
              <a:buNone/>
            </a:pPr>
            <a:r>
              <a:rPr baseline="30000" i="1" lang="en-US" sz="9600">
                <a:solidFill>
                  <a:srgbClr val="00FFFF"/>
                </a:solidFill>
              </a:rPr>
              <a:t>							</a:t>
            </a:r>
            <a:endParaRPr baseline="30000" i="1" sz="9600">
              <a:solidFill>
                <a:srgbClr val="00FFFF"/>
              </a:solidFill>
            </a:endParaRPr>
          </a:p>
        </p:txBody>
      </p:sp>
      <p:pic>
        <p:nvPicPr>
          <p:cNvPr id="217" name="Shape 217"/>
          <p:cNvPicPr preferRelativeResize="0"/>
          <p:nvPr/>
        </p:nvPicPr>
        <p:blipFill>
          <a:blip r:embed="rId15">
            <a:alphaModFix/>
          </a:blip>
          <a:stretch>
            <a:fillRect/>
          </a:stretch>
        </p:blipFill>
        <p:spPr>
          <a:xfrm>
            <a:off x="614500" y="0"/>
            <a:ext cx="2940900" cy="2940900"/>
          </a:xfrm>
          <a:prstGeom prst="rect">
            <a:avLst/>
          </a:prstGeom>
          <a:noFill/>
          <a:ln>
            <a:noFill/>
          </a:ln>
        </p:spPr>
      </p:pic>
      <p:pic>
        <p:nvPicPr>
          <p:cNvPr descr="RenIDEA_white.png" id="218" name="Shape 218"/>
          <p:cNvPicPr preferRelativeResize="0"/>
          <p:nvPr/>
        </p:nvPicPr>
        <p:blipFill>
          <a:blip r:embed="rId16">
            <a:alphaModFix/>
          </a:blip>
          <a:stretch>
            <a:fillRect/>
          </a:stretch>
        </p:blipFill>
        <p:spPr>
          <a:xfrm>
            <a:off x="925097" y="30090675"/>
            <a:ext cx="10623705" cy="2095875"/>
          </a:xfrm>
          <a:prstGeom prst="rect">
            <a:avLst/>
          </a:prstGeom>
          <a:noFill/>
          <a:ln>
            <a:noFill/>
          </a:ln>
        </p:spPr>
      </p:pic>
      <p:cxnSp>
        <p:nvCxnSpPr>
          <p:cNvPr id="219" name="Shape 219"/>
          <p:cNvCxnSpPr/>
          <p:nvPr/>
        </p:nvCxnSpPr>
        <p:spPr>
          <a:xfrm rot="10800000">
            <a:off x="44551625" y="18094465"/>
            <a:ext cx="0" cy="2368500"/>
          </a:xfrm>
          <a:prstGeom prst="straightConnector1">
            <a:avLst/>
          </a:prstGeom>
          <a:noFill/>
          <a:ln cap="flat" cmpd="sng" w="38100">
            <a:solidFill>
              <a:srgbClr val="FF0000"/>
            </a:solidFill>
            <a:prstDash val="solid"/>
            <a:round/>
            <a:headEnd len="med" w="med" type="stealth"/>
            <a:tailEnd len="med" w="med" type="stealth"/>
          </a:ln>
        </p:spPr>
      </p:cxnSp>
      <p:cxnSp>
        <p:nvCxnSpPr>
          <p:cNvPr id="220" name="Shape 220"/>
          <p:cNvCxnSpPr/>
          <p:nvPr/>
        </p:nvCxnSpPr>
        <p:spPr>
          <a:xfrm rot="10800000">
            <a:off x="33007325" y="18064254"/>
            <a:ext cx="0" cy="2368500"/>
          </a:xfrm>
          <a:prstGeom prst="straightConnector1">
            <a:avLst/>
          </a:prstGeom>
          <a:noFill/>
          <a:ln cap="flat" cmpd="sng" w="38100">
            <a:solidFill>
              <a:srgbClr val="FF0000"/>
            </a:solidFill>
            <a:prstDash val="solid"/>
            <a:round/>
            <a:headEnd len="med" w="med" type="stealth"/>
            <a:tailEnd len="med" w="med" type="stealth"/>
          </a:ln>
        </p:spPr>
      </p:cxnSp>
      <p:sp>
        <p:nvSpPr>
          <p:cNvPr id="221" name="Shape 221"/>
          <p:cNvSpPr txBox="1"/>
          <p:nvPr/>
        </p:nvSpPr>
        <p:spPr>
          <a:xfrm>
            <a:off x="42697046" y="20417237"/>
            <a:ext cx="3565200" cy="9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Roboto"/>
                <a:ea typeface="Roboto"/>
                <a:cs typeface="Roboto"/>
                <a:sym typeface="Roboto"/>
              </a:rPr>
              <a:t>Wall, width </a:t>
            </a:r>
            <a:r>
              <a:rPr b="1" lang="en-US" sz="1800">
                <a:solidFill>
                  <a:srgbClr val="000000"/>
                </a:solidFill>
                <a:latin typeface="Roboto"/>
                <a:ea typeface="Roboto"/>
                <a:cs typeface="Roboto"/>
                <a:sym typeface="Roboto"/>
              </a:rPr>
              <a:t>W</a:t>
            </a:r>
            <a:r>
              <a:rPr b="1" lang="en-US" sz="1800">
                <a:latin typeface="Roboto"/>
                <a:ea typeface="Roboto"/>
                <a:cs typeface="Roboto"/>
                <a:sym typeface="Roboto"/>
              </a:rPr>
              <a:t>all height</a:t>
            </a:r>
            <a:endParaRPr b="1" sz="1800">
              <a:solidFill>
                <a:srgbClr val="FF0000"/>
              </a:solidFill>
              <a:latin typeface="Roboto"/>
              <a:ea typeface="Roboto"/>
              <a:cs typeface="Roboto"/>
              <a:sym typeface="Roboto"/>
            </a:endParaRPr>
          </a:p>
        </p:txBody>
      </p:sp>
      <p:sp>
        <p:nvSpPr>
          <p:cNvPr id="222" name="Shape 222"/>
          <p:cNvSpPr txBox="1"/>
          <p:nvPr/>
        </p:nvSpPr>
        <p:spPr>
          <a:xfrm>
            <a:off x="1706925" y="3751850"/>
            <a:ext cx="15942600" cy="1086900"/>
          </a:xfrm>
          <a:prstGeom prst="rect">
            <a:avLst/>
          </a:prstGeom>
          <a:solidFill>
            <a:srgbClr val="FF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6000">
                <a:solidFill>
                  <a:srgbClr val="FFFFFF"/>
                </a:solidFill>
                <a:latin typeface="Roboto"/>
                <a:ea typeface="Roboto"/>
                <a:cs typeface="Roboto"/>
                <a:sym typeface="Roboto"/>
              </a:rPr>
              <a:t>Introduction</a:t>
            </a:r>
            <a:endParaRPr b="1" sz="6000">
              <a:solidFill>
                <a:srgbClr val="FFFFFF"/>
              </a:solidFill>
              <a:latin typeface="Roboto"/>
              <a:ea typeface="Roboto"/>
              <a:cs typeface="Roboto"/>
              <a:sym typeface="Roboto"/>
            </a:endParaRPr>
          </a:p>
        </p:txBody>
      </p:sp>
      <p:sp>
        <p:nvSpPr>
          <p:cNvPr id="223" name="Shape 223"/>
          <p:cNvSpPr txBox="1"/>
          <p:nvPr/>
        </p:nvSpPr>
        <p:spPr>
          <a:xfrm>
            <a:off x="0" y="33575625"/>
            <a:ext cx="52404600" cy="19038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cxnSp>
        <p:nvCxnSpPr>
          <p:cNvPr id="224" name="Shape 224"/>
          <p:cNvCxnSpPr>
            <a:stCxn id="128" idx="2"/>
          </p:cNvCxnSpPr>
          <p:nvPr/>
        </p:nvCxnSpPr>
        <p:spPr>
          <a:xfrm>
            <a:off x="32768600" y="17976500"/>
            <a:ext cx="881700" cy="211200"/>
          </a:xfrm>
          <a:prstGeom prst="straightConnector1">
            <a:avLst/>
          </a:prstGeom>
          <a:noFill/>
          <a:ln cap="flat" cmpd="sng" w="9525">
            <a:solidFill>
              <a:schemeClr val="dk2"/>
            </a:solidFill>
            <a:prstDash val="solid"/>
            <a:round/>
            <a:headEnd len="med" w="med" type="none"/>
            <a:tailEnd len="med" w="med" type="triangle"/>
          </a:ln>
        </p:spPr>
      </p:cxnSp>
      <p:pic>
        <p:nvPicPr>
          <p:cNvPr id="225" name="Shape 225"/>
          <p:cNvPicPr preferRelativeResize="0"/>
          <p:nvPr/>
        </p:nvPicPr>
        <p:blipFill>
          <a:blip r:embed="rId17">
            <a:alphaModFix/>
          </a:blip>
          <a:stretch>
            <a:fillRect/>
          </a:stretch>
        </p:blipFill>
        <p:spPr>
          <a:xfrm>
            <a:off x="41076442" y="21742050"/>
            <a:ext cx="6878350" cy="5788396"/>
          </a:xfrm>
          <a:prstGeom prst="rect">
            <a:avLst/>
          </a:prstGeom>
          <a:noFill/>
          <a:ln>
            <a:noFill/>
          </a:ln>
        </p:spPr>
      </p:pic>
      <p:sp>
        <p:nvSpPr>
          <p:cNvPr id="136" name="Shape 136"/>
          <p:cNvSpPr txBox="1"/>
          <p:nvPr/>
        </p:nvSpPr>
        <p:spPr>
          <a:xfrm>
            <a:off x="43708574" y="27291250"/>
            <a:ext cx="2184300" cy="48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0000"/>
                </a:solidFill>
              </a:rPr>
              <a:t>Wx, Wy = </a:t>
            </a:r>
            <a:r>
              <a:rPr lang="en-US" sz="1800">
                <a:solidFill>
                  <a:srgbClr val="FF0000"/>
                </a:solidFill>
              </a:rPr>
              <a:t>0, 0</a:t>
            </a:r>
            <a:endParaRPr sz="18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